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0"/>
  </p:notesMasterIdLst>
  <p:sldIdLst>
    <p:sldId id="267" r:id="rId2"/>
    <p:sldId id="268" r:id="rId3"/>
    <p:sldId id="272" r:id="rId4"/>
    <p:sldId id="270" r:id="rId5"/>
    <p:sldId id="271" r:id="rId6"/>
    <p:sldId id="273" r:id="rId7"/>
    <p:sldId id="274" r:id="rId8"/>
    <p:sldId id="275" r:id="rId9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49" d="100"/>
          <a:sy n="49" d="100"/>
        </p:scale>
        <p:origin x="5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451E8-509A-464D-B7F8-598287EC865E}" type="datetimeFigureOut">
              <a:rPr lang="fr-FR" smtClean="0"/>
              <a:t>15/07/2025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EDBBA-78B5-4A5A-81B0-A5051030AF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1857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EE7B9A-C7E2-4D7D-9125-26DB273E9DA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904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EE7B9A-C7E2-4D7D-9125-26DB273E9DA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583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EE7B9A-C7E2-4D7D-9125-26DB273E9DA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837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EE7B9A-C7E2-4D7D-9125-26DB273E9DA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444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EE7B9A-C7E2-4D7D-9125-26DB273E9DA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7211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EE7B9A-C7E2-4D7D-9125-26DB273E9DA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837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EE7B9A-C7E2-4D7D-9125-26DB273E9DA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325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EE7B9A-C7E2-4D7D-9125-26DB273E9DA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326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0424-96ED-4A84-B69A-F117CF329278}" type="datetime1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64BA-55CC-41F5-922A-C7BB097D960C}" type="datetime1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CDFB-BD6B-4AF6-BD29-A185DADA5DD9}" type="datetime1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ED7C-5CF5-40AB-AACE-E9273122A836}" type="datetime1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DD9D-BA1A-45D7-802C-62883FE29495}" type="datetime1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540F-1AB5-4BAF-8573-C23BFED7A175}" type="datetime1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AC66-290D-4187-BC2D-56805F10E30F}" type="datetime1">
              <a:rPr lang="en-US" smtClean="0"/>
              <a:t>7/15/2025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10E6B-9AAB-439B-ABB2-EFC8761F2916}" type="datetime1">
              <a:rPr lang="en-US" smtClean="0"/>
              <a:t>7/15/2025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E06B-B198-41BF-920D-6C57A148A5AC}" type="datetime1">
              <a:rPr lang="en-US" smtClean="0"/>
              <a:t>7/15/2025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52509-FC7A-49A4-AC4E-E04E24813D37}" type="datetime1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BB2A-B881-4F03-8751-97360BF1F301}" type="datetime1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4E768-C10D-45A4-84F9-61CF26EC2659}" type="datetime1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7FF2EC58-523F-4007-A290-A9A2E3CB45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834089"/>
              </p:ext>
            </p:extLst>
          </p:nvPr>
        </p:nvGraphicFramePr>
        <p:xfrm>
          <a:off x="228600" y="117552"/>
          <a:ext cx="17830800" cy="9767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149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6535083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3421856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3421856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3421856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778352">
                <a:tc rowSpan="3">
                  <a:txBody>
                    <a:bodyPr/>
                    <a:lstStyle/>
                    <a:p>
                      <a:pPr algn="ctr"/>
                      <a:r>
                        <a:rPr lang="fr-FR" sz="2700" b="0" dirty="0">
                          <a:solidFill>
                            <a:schemeClr val="tx1"/>
                          </a:solidFill>
                        </a:rPr>
                        <a:t>Enrichir son vocabulaire</a:t>
                      </a:r>
                    </a:p>
                  </a:txBody>
                  <a:tcPr marL="137160" marR="137160" marT="68580" marB="6858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Comprendre, mémoriser, réemployer les mots des corpus enseignés (2 par période)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Comprendre, mémoriser, réemployer les mots des corpus enseignés (3 par période)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246382"/>
                  </a:ext>
                </a:extLst>
              </a:tr>
              <a:tr h="60966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Organiser les mots en catégorie et en réseau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477086"/>
                  </a:ext>
                </a:extLst>
              </a:tr>
              <a:tr h="1097280">
                <a:tc rowSpan="3">
                  <a:txBody>
                    <a:bodyPr/>
                    <a:lstStyle/>
                    <a:p>
                      <a:pPr algn="ctr"/>
                      <a:r>
                        <a:rPr lang="fr-FR" sz="2400" b="0" dirty="0">
                          <a:solidFill>
                            <a:schemeClr val="tx1"/>
                          </a:solidFill>
                        </a:rPr>
                        <a:t>Développer sa syntaxe</a:t>
                      </a:r>
                    </a:p>
                  </a:txBody>
                  <a:tcPr marL="137160" marR="137160" marT="68580" marB="6858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Diversifier les pronoms employés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Comprendre et utiliser </a:t>
                      </a:r>
                      <a:r>
                        <a:rPr lang="fr-FR" sz="2100" b="1" dirty="0"/>
                        <a:t>Il(s)/elle(s) </a:t>
                      </a:r>
                      <a:r>
                        <a:rPr lang="fr-FR" sz="2100" dirty="0"/>
                        <a:t>puis </a:t>
                      </a:r>
                      <a:r>
                        <a:rPr lang="fr-FR" sz="2100" b="1" dirty="0"/>
                        <a:t>Je</a:t>
                      </a:r>
                      <a:r>
                        <a:rPr lang="fr-FR" sz="2100" dirty="0"/>
                        <a:t> en fin d’année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Utiliser </a:t>
                      </a:r>
                      <a:r>
                        <a:rPr lang="fr-FR" sz="2100" b="1" dirty="0"/>
                        <a:t>Tu</a:t>
                      </a:r>
                      <a:r>
                        <a:rPr lang="fr-FR" sz="2100" dirty="0"/>
                        <a:t> et </a:t>
                      </a:r>
                      <a:r>
                        <a:rPr lang="fr-FR" sz="2100" b="1" dirty="0"/>
                        <a:t>On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Utiliser </a:t>
                      </a:r>
                      <a:r>
                        <a:rPr lang="fr-FR" sz="2100" b="1" dirty="0"/>
                        <a:t>nous</a:t>
                      </a:r>
                      <a:r>
                        <a:rPr lang="fr-FR" sz="2100" dirty="0"/>
                        <a:t> et </a:t>
                      </a:r>
                      <a:r>
                        <a:rPr lang="fr-FR" sz="2100" b="1" dirty="0"/>
                        <a:t>vous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628356"/>
                  </a:ext>
                </a:extLst>
              </a:tr>
              <a:tr h="173736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Construire à l’oral un système de temps de plus en plus efficace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1" dirty="0"/>
                        <a:t>Présent</a:t>
                      </a:r>
                      <a:r>
                        <a:rPr lang="fr-FR" sz="2100" dirty="0"/>
                        <a:t> </a:t>
                      </a:r>
                    </a:p>
                    <a:p>
                      <a:r>
                        <a:rPr lang="fr-FR" sz="2100" dirty="0"/>
                        <a:t>puis </a:t>
                      </a:r>
                      <a:r>
                        <a:rPr lang="fr-FR" sz="2100" b="1" dirty="0"/>
                        <a:t>système à trois temps </a:t>
                      </a:r>
                      <a:r>
                        <a:rPr lang="fr-FR" sz="2100" dirty="0"/>
                        <a:t>en fin d’année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1" dirty="0"/>
                        <a:t>Imparfait</a:t>
                      </a:r>
                      <a:r>
                        <a:rPr lang="fr-FR" sz="2100" dirty="0"/>
                        <a:t> et </a:t>
                      </a:r>
                      <a:r>
                        <a:rPr lang="fr-FR" sz="2100" b="1" dirty="0"/>
                        <a:t>passé-composé</a:t>
                      </a:r>
                    </a:p>
                    <a:p>
                      <a:r>
                        <a:rPr lang="fr-FR" sz="2100" b="1" dirty="0"/>
                        <a:t>Conditionnel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1" dirty="0"/>
                        <a:t>Système à trois temps dans le passé</a:t>
                      </a:r>
                    </a:p>
                    <a:p>
                      <a:r>
                        <a:rPr lang="fr-FR" sz="2100" b="1" dirty="0"/>
                        <a:t>Futur simple</a:t>
                      </a:r>
                    </a:p>
                    <a:p>
                      <a:r>
                        <a:rPr lang="fr-FR" sz="2100" b="1" dirty="0"/>
                        <a:t>Système à deux temps dans le futur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0186050"/>
                  </a:ext>
                </a:extLst>
              </a:tr>
              <a:tr h="23774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Formuler des énoncés de plus en plus complexes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Utiliser les </a:t>
                      </a:r>
                      <a:r>
                        <a:rPr lang="fr-FR" sz="2100" b="1" dirty="0"/>
                        <a:t>connecteurs Et / Et puis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Connecteurs temporels et spatiaux : </a:t>
                      </a:r>
                      <a:r>
                        <a:rPr lang="fr-FR" sz="2100" b="1" dirty="0"/>
                        <a:t>d’abord, ensuite, après, pendant…</a:t>
                      </a:r>
                    </a:p>
                    <a:p>
                      <a:r>
                        <a:rPr lang="fr-FR" sz="2100" dirty="0"/>
                        <a:t>Connecteurs afin de subordonner les propositions : </a:t>
                      </a:r>
                      <a:r>
                        <a:rPr lang="fr-FR" sz="2100" b="1" dirty="0"/>
                        <a:t>parce que, que, qui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Nouveaux connecteurs de complexité : </a:t>
                      </a:r>
                      <a:r>
                        <a:rPr lang="fr-FR" sz="2100" b="1" dirty="0"/>
                        <a:t>où, quand, pour que, si, comme…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473706"/>
                  </a:ext>
                </a:extLst>
              </a:tr>
              <a:tr h="796778">
                <a:tc rowSpan="3"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Articuler distinctement</a:t>
                      </a:r>
                    </a:p>
                  </a:txBody>
                  <a:tcPr marL="137160" marR="137160" marT="68580" marB="6858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Articuler distinctement les couples de consonnes proches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1" dirty="0"/>
                        <a:t>t/k, f/s, m/n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1" dirty="0"/>
                        <a:t>f/v, s/z, p/b, t/d, k/g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1" dirty="0" err="1"/>
                        <a:t>Ch</a:t>
                      </a:r>
                      <a:r>
                        <a:rPr lang="fr-FR" sz="2100" b="1" dirty="0"/>
                        <a:t>/s, </a:t>
                      </a:r>
                      <a:r>
                        <a:rPr lang="fr-FR" sz="2100" b="1" dirty="0" err="1"/>
                        <a:t>ch</a:t>
                      </a:r>
                      <a:r>
                        <a:rPr lang="fr-FR" sz="2100" b="1" dirty="0"/>
                        <a:t>/j, </a:t>
                      </a:r>
                      <a:r>
                        <a:rPr lang="fr-FR" sz="2100" b="1" dirty="0" err="1"/>
                        <a:t>ch</a:t>
                      </a:r>
                      <a:r>
                        <a:rPr lang="fr-FR" sz="2100" b="1" dirty="0"/>
                        <a:t>/z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451728"/>
                  </a:ext>
                </a:extLst>
              </a:tr>
              <a:tr h="796778">
                <a:tc v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Distinguer et produire correctement les nasales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1" dirty="0"/>
                        <a:t>é/in, a/an, o/on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94068"/>
                  </a:ext>
                </a:extLst>
              </a:tr>
              <a:tr h="796778">
                <a:tc v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Prononcer correctement les doubles consonnes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1" dirty="0"/>
                        <a:t>Br / </a:t>
                      </a:r>
                      <a:r>
                        <a:rPr lang="fr-FR" sz="2100" b="1" dirty="0" err="1"/>
                        <a:t>cr</a:t>
                      </a:r>
                      <a:r>
                        <a:rPr lang="fr-FR" sz="2100" b="1" dirty="0"/>
                        <a:t>/ </a:t>
                      </a:r>
                      <a:r>
                        <a:rPr lang="fr-FR" sz="2100" b="1" dirty="0" err="1"/>
                        <a:t>bl</a:t>
                      </a:r>
                      <a:r>
                        <a:rPr lang="fr-FR" sz="2100" b="1" dirty="0"/>
                        <a:t> / pl / </a:t>
                      </a:r>
                      <a:r>
                        <a:rPr lang="fr-FR" sz="2100" b="1" dirty="0" err="1"/>
                        <a:t>sl</a:t>
                      </a:r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006551"/>
                  </a:ext>
                </a:extLst>
              </a:tr>
            </a:tbl>
          </a:graphicData>
        </a:graphic>
      </p:graphicFrame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4D7534E-08F0-4269-BB7E-A6900B0E8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745" y="9874933"/>
            <a:ext cx="3581400" cy="304800"/>
          </a:xfrm>
        </p:spPr>
        <p:txBody>
          <a:bodyPr/>
          <a:lstStyle/>
          <a:p>
            <a:r>
              <a:rPr lang="fr-FR" dirty="0"/>
              <a:t>Juin 2025. Circonscription de Morteau. AL Balanche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861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7FF2EC58-523F-4007-A290-A9A2E3CB45F7}"/>
              </a:ext>
            </a:extLst>
          </p:cNvPr>
          <p:cNvGraphicFramePr>
            <a:graphicFrameLocks noGrp="1"/>
          </p:cNvGraphicFramePr>
          <p:nvPr/>
        </p:nvGraphicFramePr>
        <p:xfrm>
          <a:off x="214313" y="278609"/>
          <a:ext cx="17830800" cy="8495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782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7029450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3421856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3421856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3421856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849593">
                <a:tc rowSpan="10">
                  <a:txBody>
                    <a:bodyPr/>
                    <a:lstStyle/>
                    <a:p>
                      <a:pPr algn="ctr"/>
                      <a:r>
                        <a:rPr lang="fr-FR" sz="2700" b="0" dirty="0">
                          <a:solidFill>
                            <a:schemeClr val="tx1"/>
                          </a:solidFill>
                        </a:rPr>
                        <a:t>Produire des discours variés</a:t>
                      </a:r>
                    </a:p>
                  </a:txBody>
                  <a:tcPr marL="137160" marR="137160" marT="68580" marB="6858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Entrer en communication verbale avec un adulte ou un autre élève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849593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Dire ce qu’on fait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246382"/>
                  </a:ext>
                </a:extLst>
              </a:tr>
              <a:tr h="849593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Dire ce qu’on a fait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477086"/>
                  </a:ext>
                </a:extLst>
              </a:tr>
              <a:tr h="849593">
                <a:tc vMerge="1"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Dire ce qu’on va faire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628356"/>
                  </a:ext>
                </a:extLst>
              </a:tr>
              <a:tr h="849593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Dire comment on a fait ou comment on va faire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186050"/>
                  </a:ext>
                </a:extLst>
              </a:tr>
              <a:tr h="84959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Décrire une action ou une activité menée par un autre élève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941958"/>
                  </a:ext>
                </a:extLst>
              </a:tr>
              <a:tr h="849593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Oraliser un court texte mémorisé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1" dirty="0"/>
                        <a:t>Prendre part à…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473706"/>
                  </a:ext>
                </a:extLst>
              </a:tr>
              <a:tr h="849593">
                <a:tc v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Participer à des échanges en restant dans le propos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51728"/>
                  </a:ext>
                </a:extLst>
              </a:tr>
              <a:tr h="849593">
                <a:tc v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Participer à une conversation avec un adulte ou des pairs et reformuler son propos s’il n’a pas été compris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94068"/>
                  </a:ext>
                </a:extLst>
              </a:tr>
              <a:tr h="849593">
                <a:tc v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dirty="0"/>
                        <a:t>Emettre une hypothèse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006551"/>
                  </a:ext>
                </a:extLst>
              </a:tr>
            </a:tbl>
          </a:graphicData>
        </a:graphic>
      </p:graphicFrame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1BA79FD-8498-416A-982D-8C2722FA0640}"/>
              </a:ext>
            </a:extLst>
          </p:cNvPr>
          <p:cNvSpPr txBox="1">
            <a:spLocks/>
          </p:cNvSpPr>
          <p:nvPr/>
        </p:nvSpPr>
        <p:spPr>
          <a:xfrm>
            <a:off x="152400" y="9791700"/>
            <a:ext cx="35814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Juin 2025. Circonscription de Morteau. AL Balanche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411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7FF2EC58-523F-4007-A290-A9A2E3CB45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74728"/>
              </p:ext>
            </p:extLst>
          </p:nvPr>
        </p:nvGraphicFramePr>
        <p:xfrm>
          <a:off x="138545" y="158787"/>
          <a:ext cx="17980818" cy="9785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970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6275046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3665934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3665934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3665934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685800">
                <a:tc rowSpan="16">
                  <a:txBody>
                    <a:bodyPr/>
                    <a:lstStyle/>
                    <a:p>
                      <a:pPr algn="ctr"/>
                      <a:r>
                        <a:rPr lang="fr-FR" sz="2700" b="0" dirty="0">
                          <a:solidFill>
                            <a:schemeClr val="tx1"/>
                          </a:solidFill>
                        </a:rPr>
                        <a:t>Acquérir les habiletés phonologiques et le principe alphabétique</a:t>
                      </a:r>
                    </a:p>
                  </a:txBody>
                  <a:tcPr marL="137160" marR="137160" marT="68580" marB="6858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tx1"/>
                          </a:solidFill>
                        </a:rPr>
                        <a:t>Identifier les sons de la langue, lors de situations d’écoute proposées par le professeur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tx1"/>
                          </a:solidFill>
                        </a:rPr>
                        <a:t>Utiliser la voix parlée, chantée et les possibilités vocales afin d’expérimenter différents sons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78975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tx1"/>
                          </a:solidFill>
                        </a:rPr>
                        <a:t>Augmenter sa mémoire auditive et sa capacité de concentration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502325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Identifier un mot donné à l’oral dans une phrase, dans un texte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246382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Entendre, discriminer des phonèmes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401715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Scander les syllabes d’un mot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477086"/>
                  </a:ext>
                </a:extLst>
              </a:tr>
              <a:tr h="7519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Manipuler les syllabes d’un mot (ajout, suppression, permutation, répétition, fusion, substitution)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903833"/>
                  </a:ext>
                </a:extLst>
              </a:tr>
              <a:tr h="48268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Dire des comptines courtes comprenant des phonèmes proches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1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1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1781821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Repérer et produire des rimes et des assonances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216837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Entendre, discriminer, manipuler des phonèmes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137304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Reconnaitre et nommer les lettres…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700" dirty="0"/>
                        <a:t>… de son prénom écrit en capitales (quelques-unes)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700" dirty="0"/>
                        <a:t>de son prénom et quelques lettres de mots connus</a:t>
                      </a:r>
                      <a:endParaRPr lang="fr-FR" sz="17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700" b="1" dirty="0"/>
                        <a:t>toutes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186050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Connaitre la correspondance entre les lettres scriptes majuscules et minuscules et les lettres cursives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7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7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413098"/>
                  </a:ext>
                </a:extLst>
              </a:tr>
              <a:tr h="458204">
                <a:tc vMerge="1"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Connaitre les différentes graphies d’une même lettre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7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7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223446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Distinguer des lettres visuellement proches grâce à leur écriture cursive et les nommer correctement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7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7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866102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Donner les valeurs sonores de …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700" dirty="0"/>
                        <a:t>quelques lettres de mots simples connus</a:t>
                      </a:r>
                      <a:endParaRPr lang="fr-FR" sz="17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700" b="1" dirty="0"/>
                        <a:t>Toutes les lettres (sauf occlusives)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309350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/>
                        <a:t>Discriminer des mots auditivement proches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7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700" b="1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805271"/>
                  </a:ext>
                </a:extLst>
              </a:tr>
            </a:tbl>
          </a:graphicData>
        </a:graphic>
      </p:graphicFrame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F57E8BC-A9BF-4C8F-8EE7-01D217E9D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9327" y="9944100"/>
            <a:ext cx="3581400" cy="304800"/>
          </a:xfrm>
        </p:spPr>
        <p:txBody>
          <a:bodyPr/>
          <a:lstStyle/>
          <a:p>
            <a:r>
              <a:rPr lang="fr-FR" dirty="0"/>
              <a:t>Juin 2025. Circonscription de Morteau. AL Balanche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974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7FF2EC58-523F-4007-A290-A9A2E3CB45F7}"/>
              </a:ext>
            </a:extLst>
          </p:cNvPr>
          <p:cNvGraphicFramePr>
            <a:graphicFrameLocks noGrp="1"/>
          </p:cNvGraphicFramePr>
          <p:nvPr/>
        </p:nvGraphicFramePr>
        <p:xfrm>
          <a:off x="153591" y="937260"/>
          <a:ext cx="17980818" cy="841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109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6107907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3665934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3665934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3665934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1097280">
                <a:tc rowSpan="3">
                  <a:txBody>
                    <a:bodyPr/>
                    <a:lstStyle/>
                    <a:p>
                      <a:pPr algn="ctr"/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S’éveiller à la diversité linguistique</a:t>
                      </a:r>
                    </a:p>
                  </a:txBody>
                  <a:tcPr marL="137160" marR="137160" marT="68580" marB="6858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Ecouter des chants, des comptines, des histoires connues dans des versions en français et en langue étrangère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10972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Participer à des jeux dans une autre langue : jeux de doigts, rondes, jeux dansés, mimes, jeux de cour, jeux de cartes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78975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Comparer des histoires lues en français et dans une autre langue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502325"/>
                  </a:ext>
                </a:extLst>
              </a:tr>
              <a:tr h="777240">
                <a:tc rowSpan="7">
                  <a:txBody>
                    <a:bodyPr/>
                    <a:lstStyle/>
                    <a:p>
                      <a:pPr algn="ctr"/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Découvrir les supports de l’écrit</a:t>
                      </a:r>
                    </a:p>
                  </a:txBody>
                  <a:tcPr marL="137160" marR="137160" marT="68580" marB="6858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Repérer les outils fonctionnels utilisés quotidiennement en classe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4033778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Identifier et utiliser quotidiennement des outils fonctionnels pour se repérer, s’organiser, ranger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594408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Repérer et dégager la structure et l’organisation de formes d’écrits fréquemment utilisés en classe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838390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Reconnaitre quelques écrits utilisés et produits en classe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783083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Reconnaitre, nommer et identifier la fonction de différents écrits rencontrés dans la vie courante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122316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Prendre conscience de la notion de destinataire et de contenu de la requête adressée par écrit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0737179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Différencier les types d’écrits et associer un écrit à un projet d’écriture ou de communication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725710"/>
                  </a:ext>
                </a:extLst>
              </a:tr>
            </a:tbl>
          </a:graphicData>
        </a:graphic>
      </p:graphicFrame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7742A4-C8FE-49FF-A5EB-1EB319794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9791700"/>
            <a:ext cx="3581400" cy="304800"/>
          </a:xfrm>
        </p:spPr>
        <p:txBody>
          <a:bodyPr/>
          <a:lstStyle/>
          <a:p>
            <a:r>
              <a:rPr lang="fr-FR" dirty="0"/>
              <a:t>Juin 2025. Circonscription de Morteau. AL Balanche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501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7FF2EC58-523F-4007-A290-A9A2E3CB45F7}"/>
              </a:ext>
            </a:extLst>
          </p:cNvPr>
          <p:cNvGraphicFramePr>
            <a:graphicFrameLocks noGrp="1"/>
          </p:cNvGraphicFramePr>
          <p:nvPr/>
        </p:nvGraphicFramePr>
        <p:xfrm>
          <a:off x="153591" y="942747"/>
          <a:ext cx="17980819" cy="781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97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6322220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3665934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3665934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3665934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777240">
                <a:tc rowSpan="8">
                  <a:txBody>
                    <a:bodyPr/>
                    <a:lstStyle/>
                    <a:p>
                      <a:pPr algn="ctr"/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Comprendre des textes lus par le professeur</a:t>
                      </a:r>
                    </a:p>
                  </a:txBody>
                  <a:tcPr marL="137160" marR="137160" marT="68580" marB="6858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Reconnaitre un personnage, le nommer et le situer dans les illustrations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Identifier et décrire le personnage principal et les personnages secondaires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7078975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Construire les caractéristiques des personnages archétypaux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502325"/>
                  </a:ext>
                </a:extLst>
              </a:tr>
              <a:tr h="1097280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Comprendre des histoires où l’enchainement des actions peut être rattaché à des expériences connues de la vie quotidienne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4033778"/>
                  </a:ext>
                </a:extLst>
              </a:tr>
              <a:tr h="14173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Comprendre des histoires dont les actions sont organisées autour d’une structure répétitive et commencer à comprendre les informations implicites (émotions, états et sentiments des personnages)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594408"/>
                  </a:ext>
                </a:extLst>
              </a:tr>
              <a:tr h="14173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Comprendre des histoires où l’enchainement des actions est lié au destin de personnages centraux ou secondaires qui évoluent et interagissent, dans des lieux diversifiés.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838390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Comprendre les émotions, les intentions et les sentiments qui animent les personnages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783083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Etablir un lien entre la lecture effectuée et sa propre expérience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122316"/>
                  </a:ext>
                </a:extLst>
              </a:tr>
            </a:tbl>
          </a:graphicData>
        </a:graphic>
      </p:graphicFrame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A7E9DEE-A04E-4D1C-B6F3-D03ADD4B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9791700"/>
            <a:ext cx="3581400" cy="304800"/>
          </a:xfrm>
        </p:spPr>
        <p:txBody>
          <a:bodyPr/>
          <a:lstStyle/>
          <a:p>
            <a:r>
              <a:rPr lang="fr-FR" dirty="0"/>
              <a:t>Juin 2025. Circonscription de Morteau. AL Balanche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862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7FF2EC58-523F-4007-A290-A9A2E3CB45F7}"/>
              </a:ext>
            </a:extLst>
          </p:cNvPr>
          <p:cNvGraphicFramePr>
            <a:graphicFrameLocks noGrp="1"/>
          </p:cNvGraphicFramePr>
          <p:nvPr/>
        </p:nvGraphicFramePr>
        <p:xfrm>
          <a:off x="153591" y="642710"/>
          <a:ext cx="17980819" cy="6630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522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6236495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3665934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3665934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3665934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777240">
                <a:tc rowSpan="10">
                  <a:txBody>
                    <a:bodyPr/>
                    <a:lstStyle/>
                    <a:p>
                      <a:pPr algn="ctr"/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Apprendre le geste d’écriture</a:t>
                      </a:r>
                    </a:p>
                  </a:txBody>
                  <a:tcPr marL="137160" marR="137160" marT="68580" marB="6858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Participer aux activités de motricité générale, de motricité fine et aux exercices de graphisme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6635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Adopter une posture adaptée au geste d’écriture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406714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Adopter une préhension correcte du stylo et s’entrainer à ne pas le lever en écrivant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114573"/>
                  </a:ext>
                </a:extLst>
              </a:tr>
              <a:tr h="6635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Guider son geste par le regard lorsqu’il trace ou écrit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7078975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Utiliser de façon coordonnée les quatre articulations (épaule, coude, poignet, doigts)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667203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Prendre des repères spatiaux sur le support utilisé pour tracer des formes de base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0502325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Tracer des lettres capitales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957990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S’initier aux tracés de l’écriture cursive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060791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Travailler la ligature entre deux lettres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675853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Tracer des lettres en écriture cursive, les enchainer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033778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452B895A-EFA5-4B68-978B-EEB89E1C6D33}"/>
              </a:ext>
            </a:extLst>
          </p:cNvPr>
          <p:cNvSpPr txBox="1"/>
          <p:nvPr/>
        </p:nvSpPr>
        <p:spPr>
          <a:xfrm>
            <a:off x="11430000" y="9136459"/>
            <a:ext cx="5715000" cy="5078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700" i="1" dirty="0"/>
              <a:t>Le geste d’écriture, </a:t>
            </a:r>
            <a:r>
              <a:rPr lang="fr-FR" sz="2700" dirty="0"/>
              <a:t>D. Dumont, HATIER</a:t>
            </a:r>
          </a:p>
        </p:txBody>
      </p:sp>
      <p:sp>
        <p:nvSpPr>
          <p:cNvPr id="6" name="Étoile : 5 branches 5">
            <a:extLst>
              <a:ext uri="{FF2B5EF4-FFF2-40B4-BE49-F238E27FC236}">
                <a16:creationId xmlns:a16="http://schemas.microsoft.com/office/drawing/2014/main" id="{D154F474-398C-4E16-B458-3B596E5F12EF}"/>
              </a:ext>
            </a:extLst>
          </p:cNvPr>
          <p:cNvSpPr/>
          <p:nvPr/>
        </p:nvSpPr>
        <p:spPr>
          <a:xfrm>
            <a:off x="10287000" y="8937664"/>
            <a:ext cx="921545" cy="854036"/>
          </a:xfrm>
          <a:prstGeom prst="star5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700"/>
          </a:p>
        </p:txBody>
      </p:sp>
      <p:sp>
        <p:nvSpPr>
          <p:cNvPr id="7" name="Espace réservé du pied de page 3">
            <a:extLst>
              <a:ext uri="{FF2B5EF4-FFF2-40B4-BE49-F238E27FC236}">
                <a16:creationId xmlns:a16="http://schemas.microsoft.com/office/drawing/2014/main" id="{475471A2-FFD9-4C4D-B018-828D71B66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9791700"/>
            <a:ext cx="3581400" cy="304800"/>
          </a:xfrm>
        </p:spPr>
        <p:txBody>
          <a:bodyPr/>
          <a:lstStyle/>
          <a:p>
            <a:r>
              <a:rPr lang="fr-FR" dirty="0"/>
              <a:t>Juin 2025. Circonscription de Morteau. AL Balanche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269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7FF2EC58-523F-4007-A290-A9A2E3CB45F7}"/>
              </a:ext>
            </a:extLst>
          </p:cNvPr>
          <p:cNvGraphicFramePr>
            <a:graphicFrameLocks noGrp="1"/>
          </p:cNvGraphicFramePr>
          <p:nvPr/>
        </p:nvGraphicFramePr>
        <p:xfrm>
          <a:off x="153591" y="947831"/>
          <a:ext cx="17980819" cy="8391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229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6300788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3665934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3665934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3665934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663513">
                <a:tc rowSpan="10">
                  <a:txBody>
                    <a:bodyPr/>
                    <a:lstStyle/>
                    <a:p>
                      <a:pPr algn="ctr"/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Passer de l’oral à l’écrit</a:t>
                      </a:r>
                    </a:p>
                  </a:txBody>
                  <a:tcPr marL="137160" marR="137160" marT="68580" marB="6858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Percevoir que l’écrit encode l’oral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Comprendre que lorsque l’adulte lit un même écrit plusieurs fois, ce qu’il lit est toujours identique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3406714"/>
                  </a:ext>
                </a:extLst>
              </a:tr>
              <a:tr h="6635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Comprendre que l’écrit code des sons</a:t>
                      </a:r>
                    </a:p>
                  </a:txBody>
                  <a:tcPr marL="137160" marR="137160" marT="68580" marB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5114573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Segmenter l’oral en mots, les mots en syllabes, quelques syllabes en phonèmes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285946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Comprendre que l’écrit encode l’oral et que les sons de la langue sont codés par des lettres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173124"/>
                  </a:ext>
                </a:extLst>
              </a:tr>
              <a:tr h="6635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Utiliser un support écrit connu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7078975"/>
                  </a:ext>
                </a:extLst>
              </a:tr>
              <a:tr h="14173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Proposer au professeur, lors d’une activité de dictée à l’adulte, le contenu d’un court message, stabiliser un énoncé oral et le mémoriser pour pouvoir ensuite le dicter au professeur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667203"/>
                  </a:ext>
                </a:extLst>
              </a:tr>
              <a:tr h="10972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Suivre la trace écrite des yeux lors d’une relecture par l’adulte d’un message produit lors d’une dictée à l’adulte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40227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Comparer la longueur d’un texte écrit et la durée du texte entendu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0502325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Savoir que le sens de la lecture est de gauche à droite et de haut en bas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957990"/>
                  </a:ext>
                </a:extLst>
              </a:tr>
            </a:tbl>
          </a:graphicData>
        </a:graphic>
      </p:graphicFrame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1E301ED-6BF6-49C1-90BE-E3F44D87E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9791700"/>
            <a:ext cx="3581400" cy="304800"/>
          </a:xfrm>
        </p:spPr>
        <p:txBody>
          <a:bodyPr/>
          <a:lstStyle/>
          <a:p>
            <a:r>
              <a:rPr lang="fr-FR" dirty="0"/>
              <a:t>Juin 2025. Circonscription de Morteau. AL Balanche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594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7FF2EC58-523F-4007-A290-A9A2E3CB45F7}"/>
              </a:ext>
            </a:extLst>
          </p:cNvPr>
          <p:cNvGraphicFramePr>
            <a:graphicFrameLocks noGrp="1"/>
          </p:cNvGraphicFramePr>
          <p:nvPr/>
        </p:nvGraphicFramePr>
        <p:xfrm>
          <a:off x="153591" y="496134"/>
          <a:ext cx="17980819" cy="827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229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6300788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3665934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3665934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3665934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1097280">
                <a:tc rowSpan="9">
                  <a:txBody>
                    <a:bodyPr/>
                    <a:lstStyle/>
                    <a:p>
                      <a:pPr algn="ctr"/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Produire des écrits</a:t>
                      </a:r>
                    </a:p>
                  </a:txBody>
                  <a:tcPr marL="137160" marR="137160" marT="68580" marB="6858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Mimer la posture et les gestes d’écriture de l’adulte lors de la production de traces qui s’apparentent à de l’écriture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Tracer volontairement des signes abstraits dont on comprend qu’il ne s’agit pas de dessins mais de lettres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3406714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Chercher parmi les outils à sa disposition des modèles qui seront réutilisés dans un essai d’écriture</a:t>
                      </a:r>
                    </a:p>
                  </a:txBody>
                  <a:tcPr marL="137160" marR="137160" marT="68580" marB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5114573"/>
                  </a:ext>
                </a:extLst>
              </a:tr>
              <a:tr h="14173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Mémoriser la graphie d’un mot transparent, en s’appuyant sur la connaissance des lettres et la conscience phonologique et le retranscrire sur un support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285946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Réinvestir ses premières connaissances relatives au principe alphabétique pour produire un écrit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173124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Se repérer dans l’alphabet pour retrouver l’écriture d’une lettre nécessaire pour produire un écrit.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78975"/>
                  </a:ext>
                </a:extLst>
              </a:tr>
              <a:tr h="10972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Mémoriser l’écriture de mots transparents ou de syllabes connues pour les réutiliser dans une production d’écrit.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667203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Comprendre qu’il existe une norme pour écrire : ponctuation, majuscules, mise en page…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40227"/>
                  </a:ext>
                </a:extLst>
              </a:tr>
              <a:tr h="7772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100" b="0" dirty="0">
                          <a:solidFill>
                            <a:schemeClr val="tx1"/>
                          </a:solidFill>
                        </a:rPr>
                        <a:t>Persévérer pour mener la production d’écrit à son terme : préparation, énonciation et révision</a:t>
                      </a: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700" dirty="0"/>
                    </a:p>
                  </a:txBody>
                  <a:tcPr marL="137160" marR="137160" marT="68580" marB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502325"/>
                  </a:ext>
                </a:extLst>
              </a:tr>
            </a:tbl>
          </a:graphicData>
        </a:graphic>
      </p:graphicFrame>
      <p:sp>
        <p:nvSpPr>
          <p:cNvPr id="4" name="Étoile : 5 branches 3">
            <a:extLst>
              <a:ext uri="{FF2B5EF4-FFF2-40B4-BE49-F238E27FC236}">
                <a16:creationId xmlns:a16="http://schemas.microsoft.com/office/drawing/2014/main" id="{99237C59-F602-4F97-8466-F5762D1C7C60}"/>
              </a:ext>
            </a:extLst>
          </p:cNvPr>
          <p:cNvSpPr/>
          <p:nvPr/>
        </p:nvSpPr>
        <p:spPr>
          <a:xfrm>
            <a:off x="10363200" y="9190746"/>
            <a:ext cx="921545" cy="854036"/>
          </a:xfrm>
          <a:prstGeom prst="star5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70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404F8F0-7034-4BAC-86F3-AC4895B918E5}"/>
              </a:ext>
            </a:extLst>
          </p:cNvPr>
          <p:cNvSpPr txBox="1"/>
          <p:nvPr/>
        </p:nvSpPr>
        <p:spPr>
          <a:xfrm>
            <a:off x="11506200" y="9363849"/>
            <a:ext cx="6083477" cy="5078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700" i="1" dirty="0"/>
              <a:t>Produire des écrits, d’après B. </a:t>
            </a:r>
            <a:r>
              <a:rPr lang="fr-FR" sz="2700" i="1" dirty="0" err="1"/>
              <a:t>Kervyn</a:t>
            </a:r>
            <a:endParaRPr lang="fr-FR" sz="2700" dirty="0"/>
          </a:p>
        </p:txBody>
      </p:sp>
      <p:sp>
        <p:nvSpPr>
          <p:cNvPr id="6" name="Espace réservé du pied de page 3">
            <a:extLst>
              <a:ext uri="{FF2B5EF4-FFF2-40B4-BE49-F238E27FC236}">
                <a16:creationId xmlns:a16="http://schemas.microsoft.com/office/drawing/2014/main" id="{E53038AE-9913-4896-B77E-B150413B5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9791700"/>
            <a:ext cx="3581400" cy="304800"/>
          </a:xfrm>
        </p:spPr>
        <p:txBody>
          <a:bodyPr/>
          <a:lstStyle/>
          <a:p>
            <a:r>
              <a:rPr lang="fr-FR" dirty="0"/>
              <a:t>Juin 2025. Circonscription de Morteau. AL Balanche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7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1331</Words>
  <Application>Microsoft Office PowerPoint</Application>
  <PresentationFormat>Personnalisé</PresentationFormat>
  <Paragraphs>136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POUR LE DEVELOPPEMENT ET LA STRUCTURATION DU LANGAGE ORAL ET ECRIT AU CYCLE 1</dc:title>
  <dc:creator>Christelle</dc:creator>
  <cp:lastModifiedBy>Nicolas Biguenet</cp:lastModifiedBy>
  <cp:revision>9</cp:revision>
  <dcterms:created xsi:type="dcterms:W3CDTF">2006-08-16T00:00:00Z</dcterms:created>
  <dcterms:modified xsi:type="dcterms:W3CDTF">2025-07-15T07:37:00Z</dcterms:modified>
  <dc:identifier>DAGpzHAdUmA</dc:identifier>
</cp:coreProperties>
</file>