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75" r:id="rId1"/>
  </p:sldMasterIdLst>
  <p:notesMasterIdLst>
    <p:notesMasterId r:id="rId11"/>
  </p:notesMasterIdLst>
  <p:sldIdLst>
    <p:sldId id="268" r:id="rId2"/>
    <p:sldId id="353" r:id="rId3"/>
    <p:sldId id="354" r:id="rId4"/>
    <p:sldId id="355" r:id="rId5"/>
    <p:sldId id="356" r:id="rId6"/>
    <p:sldId id="358" r:id="rId7"/>
    <p:sldId id="359" r:id="rId8"/>
    <p:sldId id="360" r:id="rId9"/>
    <p:sldId id="361" r:id="rId10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FF00"/>
    <a:srgbClr val="99FF99"/>
    <a:srgbClr val="FFCC66"/>
    <a:srgbClr val="FF9900"/>
    <a:srgbClr val="FF66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1B854F4-DAD3-4796-B587-69EDEEDD8DB9}">
  <a:tblStyle styleId="{11B854F4-DAD3-4796-B587-69EDEEDD8DB9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165A5818-91DA-4400-851C-00DBC44C59E1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7" d="100"/>
          <a:sy n="97" d="100"/>
        </p:scale>
        <p:origin x="60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8EE7B9A-C7E2-4D7D-9125-26DB273E9DA5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95834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011787-91B0-318D-6C62-48A1319BFD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8FC6405A-00F5-BAF7-9376-D79CB227D5B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3988394E-6BD7-05E2-C3D3-2BA34A55F36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3BA0F8C-E9CC-9C93-BC60-2453B9C1B1B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8EE7B9A-C7E2-4D7D-9125-26DB273E9DA5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736309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AD0CAA-0EB7-AA92-D84E-536780CBCE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E0D8C423-9F00-B1B9-9065-C48BDE88C5A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CB1038D4-997B-82CE-E929-AD2DDD8AD0E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FC44C1B-6602-AE85-0644-EC29C34FB7A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8EE7B9A-C7E2-4D7D-9125-26DB273E9DA5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227077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3D1A12-E270-CDBC-2A4E-73F260F102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7C0C066A-B20E-261F-2E1E-BFEEE734763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219056AA-42F1-CF72-55B3-4F80E49E6F3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06FE720-1902-9A99-D66D-E6BAED55AB2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8EE7B9A-C7E2-4D7D-9125-26DB273E9DA5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6787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D376C5-37CA-160B-6B0F-F4C681EB33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DF9236DB-D1C0-EAFF-4F50-082DEDBC24D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836F2A4D-CE33-1A59-E601-91761668BBE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3C3D091-A704-9E57-4D94-B16AB5D1A78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8EE7B9A-C7E2-4D7D-9125-26DB273E9DA5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297456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009761-455D-62FE-2087-F4260A769C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C695557F-9798-381A-D7B0-F5581E54FEB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8EE97AF6-7CBA-CBBA-74A3-A5595A54160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ADC805E-9F57-FAB3-AD88-F720D4FB272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8EE7B9A-C7E2-4D7D-9125-26DB273E9DA5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842936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B9F322-9DBB-2BA0-8CDF-A33E78EA0E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76280FED-0056-121F-3CF6-E9D1E2CB425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BDC4F848-67A8-9CF1-B67F-F68CA4643F2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1D5E06C-7805-F343-EECA-167F17C0D72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8EE7B9A-C7E2-4D7D-9125-26DB273E9DA5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648897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00174C-454A-E856-5CB1-463131ACDE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ED23A83D-0EEA-23F0-AE51-8EDED8CA5FB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63A6B8A6-EA65-F921-021B-3182E82A759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CE1635C-1D20-FCB5-A888-7DD8105D454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8EE7B9A-C7E2-4D7D-9125-26DB273E9DA5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482231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0CDC1D-99EB-FBA3-3818-C0E18315DE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FD470F18-09F8-58AF-9E91-4D7903ED85F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1CB60504-9CFC-B8E3-99F4-756C29534EF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68BF92D-6C95-C0AA-45E2-D5F888825EC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8EE7B9A-C7E2-4D7D-9125-26DB273E9DA5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31557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1065212"/>
            <a:ext cx="3886200" cy="73501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943100"/>
            <a:ext cx="3200400" cy="8763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28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143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600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D0424-96ED-4A84-B69A-F117CF329278}" type="datetime1">
              <a:rPr lang="en-US" smtClean="0"/>
              <a:t>7/15/2025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Juin 2025. Circonscription de Morteau. AL Balanche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030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664BA-55CC-41F5-922A-C7BB097D960C}" type="datetime1">
              <a:rPr lang="en-US" smtClean="0"/>
              <a:t>7/15/2025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Juin 2025. Circonscription de Morteau. AL Balanche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701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314700" y="137319"/>
            <a:ext cx="1028700" cy="2925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137319"/>
            <a:ext cx="3009900" cy="29257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CDFB-BD6B-4AF6-BD29-A185DADA5DD9}" type="datetime1">
              <a:rPr lang="en-US" smtClean="0"/>
              <a:t>7/15/2025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Juin 2025. Circonscription de Morteau. AL Balanche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765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EED7C-5CF5-40AB-AACE-E9273122A836}" type="datetime1">
              <a:rPr lang="en-US" smtClean="0"/>
              <a:t>7/15/2025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Juin 2025. Circonscription de Morteau. AL Balanche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494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1157" y="2203450"/>
            <a:ext cx="3886200" cy="681038"/>
          </a:xfrm>
        </p:spPr>
        <p:txBody>
          <a:bodyPr anchor="t"/>
          <a:lstStyle>
            <a:lvl1pPr algn="l">
              <a:defRPr sz="2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1157" y="1453357"/>
            <a:ext cx="3886200" cy="750094"/>
          </a:xfrm>
        </p:spPr>
        <p:txBody>
          <a:bodyPr anchor="b"/>
          <a:lstStyle>
            <a:lvl1pPr marL="0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1pPr>
            <a:lvl2pPr marL="2286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2pPr>
            <a:lvl3pPr marL="45720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3pPr>
            <a:lvl4pPr marL="68580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4pPr>
            <a:lvl5pPr marL="91440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5pPr>
            <a:lvl6pPr marL="114300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6pPr>
            <a:lvl7pPr marL="137160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7pPr>
            <a:lvl8pPr marL="160020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8pPr>
            <a:lvl9pPr marL="182880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4DD9D-BA1A-45D7-802C-62883FE29495}" type="datetime1">
              <a:rPr lang="en-US" smtClean="0"/>
              <a:t>7/15/2025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Juin 2025. Circonscription de Morteau. AL Balanche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721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800100"/>
            <a:ext cx="2019300" cy="2262982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324100" y="800100"/>
            <a:ext cx="2019300" cy="2262982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0540F-1AB5-4BAF-8573-C23BFED7A175}" type="datetime1">
              <a:rPr lang="en-US" smtClean="0"/>
              <a:t>7/15/2025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Juin 2025. Circonscription de Morteau. AL Balanche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579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767556"/>
            <a:ext cx="2020094" cy="319881"/>
          </a:xfrm>
        </p:spPr>
        <p:txBody>
          <a:bodyPr anchor="b"/>
          <a:lstStyle>
            <a:lvl1pPr marL="0" indent="0">
              <a:buNone/>
              <a:defRPr sz="1200" b="1"/>
            </a:lvl1pPr>
            <a:lvl2pPr marL="228600" indent="0">
              <a:buNone/>
              <a:defRPr sz="1000" b="1"/>
            </a:lvl2pPr>
            <a:lvl3pPr marL="457200" indent="0">
              <a:buNone/>
              <a:defRPr sz="900" b="1"/>
            </a:lvl3pPr>
            <a:lvl4pPr marL="685800" indent="0">
              <a:buNone/>
              <a:defRPr sz="800" b="1"/>
            </a:lvl4pPr>
            <a:lvl5pPr marL="914400" indent="0">
              <a:buNone/>
              <a:defRPr sz="800" b="1"/>
            </a:lvl5pPr>
            <a:lvl6pPr marL="1143000" indent="0">
              <a:buNone/>
              <a:defRPr sz="800" b="1"/>
            </a:lvl6pPr>
            <a:lvl7pPr marL="1371600" indent="0">
              <a:buNone/>
              <a:defRPr sz="800" b="1"/>
            </a:lvl7pPr>
            <a:lvl8pPr marL="1600200" indent="0">
              <a:buNone/>
              <a:defRPr sz="800" b="1"/>
            </a:lvl8pPr>
            <a:lvl9pPr marL="1828800" indent="0">
              <a:buNone/>
              <a:defRPr sz="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8600" y="1087438"/>
            <a:ext cx="2020094" cy="1975644"/>
          </a:xfrm>
        </p:spPr>
        <p:txBody>
          <a:bodyPr/>
          <a:lstStyle>
            <a:lvl1pPr>
              <a:defRPr sz="1200"/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322513" y="767556"/>
            <a:ext cx="2020888" cy="319881"/>
          </a:xfrm>
        </p:spPr>
        <p:txBody>
          <a:bodyPr anchor="b"/>
          <a:lstStyle>
            <a:lvl1pPr marL="0" indent="0">
              <a:buNone/>
              <a:defRPr sz="1200" b="1"/>
            </a:lvl1pPr>
            <a:lvl2pPr marL="228600" indent="0">
              <a:buNone/>
              <a:defRPr sz="1000" b="1"/>
            </a:lvl2pPr>
            <a:lvl3pPr marL="457200" indent="0">
              <a:buNone/>
              <a:defRPr sz="900" b="1"/>
            </a:lvl3pPr>
            <a:lvl4pPr marL="685800" indent="0">
              <a:buNone/>
              <a:defRPr sz="800" b="1"/>
            </a:lvl4pPr>
            <a:lvl5pPr marL="914400" indent="0">
              <a:buNone/>
              <a:defRPr sz="800" b="1"/>
            </a:lvl5pPr>
            <a:lvl6pPr marL="1143000" indent="0">
              <a:buNone/>
              <a:defRPr sz="800" b="1"/>
            </a:lvl6pPr>
            <a:lvl7pPr marL="1371600" indent="0">
              <a:buNone/>
              <a:defRPr sz="800" b="1"/>
            </a:lvl7pPr>
            <a:lvl8pPr marL="1600200" indent="0">
              <a:buNone/>
              <a:defRPr sz="800" b="1"/>
            </a:lvl8pPr>
            <a:lvl9pPr marL="1828800" indent="0">
              <a:buNone/>
              <a:defRPr sz="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322513" y="1087438"/>
            <a:ext cx="2020888" cy="1975644"/>
          </a:xfrm>
        </p:spPr>
        <p:txBody>
          <a:bodyPr/>
          <a:lstStyle>
            <a:lvl1pPr>
              <a:defRPr sz="1200"/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8AC66-290D-4187-BC2D-56805F10E30F}" type="datetime1">
              <a:rPr lang="en-US" smtClean="0"/>
              <a:t>7/15/2025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Juin 2025. Circonscription de Morteau. AL Balanche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396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10E6B-9AAB-439B-ABB2-EFC8761F2916}" type="datetime1">
              <a:rPr lang="en-US" smtClean="0"/>
              <a:t>7/15/2025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Juin 2025. Circonscription de Morteau. AL Balanche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728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DE06B-B198-41BF-920D-6C57A148A5AC}" type="datetime1">
              <a:rPr lang="en-US" smtClean="0"/>
              <a:t>7/15/2025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Juin 2025. Circonscription de Morteau. AL Balanche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88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36525"/>
            <a:ext cx="1504157" cy="581025"/>
          </a:xfrm>
        </p:spPr>
        <p:txBody>
          <a:bodyPr anchor="b"/>
          <a:lstStyle>
            <a:lvl1pPr algn="l">
              <a:defRPr sz="1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87525" y="136525"/>
            <a:ext cx="2555875" cy="2926557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717550"/>
            <a:ext cx="1504157" cy="2345532"/>
          </a:xfrm>
        </p:spPr>
        <p:txBody>
          <a:bodyPr/>
          <a:lstStyle>
            <a:lvl1pPr marL="0" indent="0">
              <a:buNone/>
              <a:defRPr sz="700"/>
            </a:lvl1pPr>
            <a:lvl2pPr marL="228600" indent="0">
              <a:buNone/>
              <a:defRPr sz="600"/>
            </a:lvl2pPr>
            <a:lvl3pPr marL="457200" indent="0">
              <a:buNone/>
              <a:defRPr sz="500"/>
            </a:lvl3pPr>
            <a:lvl4pPr marL="685800" indent="0">
              <a:buNone/>
              <a:defRPr sz="450"/>
            </a:lvl4pPr>
            <a:lvl5pPr marL="914400" indent="0">
              <a:buNone/>
              <a:defRPr sz="450"/>
            </a:lvl5pPr>
            <a:lvl6pPr marL="1143000" indent="0">
              <a:buNone/>
              <a:defRPr sz="450"/>
            </a:lvl6pPr>
            <a:lvl7pPr marL="1371600" indent="0">
              <a:buNone/>
              <a:defRPr sz="450"/>
            </a:lvl7pPr>
            <a:lvl8pPr marL="1600200" indent="0">
              <a:buNone/>
              <a:defRPr sz="450"/>
            </a:lvl8pPr>
            <a:lvl9pPr marL="1828800" indent="0">
              <a:buNone/>
              <a:defRPr sz="4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52509-FC7A-49A4-AC4E-E04E24813D37}" type="datetime1">
              <a:rPr lang="en-US" smtClean="0"/>
              <a:t>7/15/2025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Juin 2025. Circonscription de Morteau. AL Balanche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613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6144" y="2400300"/>
            <a:ext cx="2743200" cy="283369"/>
          </a:xfrm>
        </p:spPr>
        <p:txBody>
          <a:bodyPr anchor="b"/>
          <a:lstStyle>
            <a:lvl1pPr algn="l">
              <a:defRPr sz="1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96144" y="306388"/>
            <a:ext cx="2743200" cy="2057400"/>
          </a:xfrm>
        </p:spPr>
        <p:txBody>
          <a:bodyPr/>
          <a:lstStyle>
            <a:lvl1pPr marL="0" indent="0">
              <a:buNone/>
              <a:defRPr sz="1600"/>
            </a:lvl1pPr>
            <a:lvl2pPr marL="228600" indent="0">
              <a:buNone/>
              <a:defRPr sz="1400"/>
            </a:lvl2pPr>
            <a:lvl3pPr marL="457200" indent="0">
              <a:buNone/>
              <a:defRPr sz="1200"/>
            </a:lvl3pPr>
            <a:lvl4pPr marL="685800" indent="0">
              <a:buNone/>
              <a:defRPr sz="1000"/>
            </a:lvl4pPr>
            <a:lvl5pPr marL="914400" indent="0">
              <a:buNone/>
              <a:defRPr sz="1000"/>
            </a:lvl5pPr>
            <a:lvl6pPr marL="1143000" indent="0">
              <a:buNone/>
              <a:defRPr sz="1000"/>
            </a:lvl6pPr>
            <a:lvl7pPr marL="1371600" indent="0">
              <a:buNone/>
              <a:defRPr sz="1000"/>
            </a:lvl7pPr>
            <a:lvl8pPr marL="1600200" indent="0">
              <a:buNone/>
              <a:defRPr sz="1000"/>
            </a:lvl8pPr>
            <a:lvl9pPr marL="1828800" indent="0">
              <a:buNone/>
              <a:defRPr sz="1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6144" y="2683669"/>
            <a:ext cx="2743200" cy="402431"/>
          </a:xfrm>
        </p:spPr>
        <p:txBody>
          <a:bodyPr/>
          <a:lstStyle>
            <a:lvl1pPr marL="0" indent="0">
              <a:buNone/>
              <a:defRPr sz="700"/>
            </a:lvl1pPr>
            <a:lvl2pPr marL="228600" indent="0">
              <a:buNone/>
              <a:defRPr sz="600"/>
            </a:lvl2pPr>
            <a:lvl3pPr marL="457200" indent="0">
              <a:buNone/>
              <a:defRPr sz="500"/>
            </a:lvl3pPr>
            <a:lvl4pPr marL="685800" indent="0">
              <a:buNone/>
              <a:defRPr sz="450"/>
            </a:lvl4pPr>
            <a:lvl5pPr marL="914400" indent="0">
              <a:buNone/>
              <a:defRPr sz="450"/>
            </a:lvl5pPr>
            <a:lvl6pPr marL="1143000" indent="0">
              <a:buNone/>
              <a:defRPr sz="450"/>
            </a:lvl6pPr>
            <a:lvl7pPr marL="1371600" indent="0">
              <a:buNone/>
              <a:defRPr sz="450"/>
            </a:lvl7pPr>
            <a:lvl8pPr marL="1600200" indent="0">
              <a:buNone/>
              <a:defRPr sz="450"/>
            </a:lvl8pPr>
            <a:lvl9pPr marL="1828800" indent="0">
              <a:buNone/>
              <a:defRPr sz="4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BBB2A-B881-4F03-8751-97360BF1F301}" type="datetime1">
              <a:rPr lang="en-US" smtClean="0"/>
              <a:t>7/15/2025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Juin 2025. Circonscription de Morteau. AL Balanche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95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8600" y="137319"/>
            <a:ext cx="4114800" cy="571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800100"/>
            <a:ext cx="4114800" cy="22629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8600" y="3178175"/>
            <a:ext cx="1066800" cy="1825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44E768-C10D-45A4-84F9-61CF26EC2659}" type="datetime1">
              <a:rPr lang="en-US" smtClean="0"/>
              <a:t>7/15/2025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62100" y="3178175"/>
            <a:ext cx="1447800" cy="1825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Juin 2025. Circonscription de Morteau. AL Balanche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76600" y="3178175"/>
            <a:ext cx="1066800" cy="1825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017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hf sldNum="0" hdr="0" dt="0"/>
  <p:txStyles>
    <p:titleStyle>
      <a:lvl1pPr algn="ctr" defTabSz="457200" rtl="0" eaLnBrk="1" latinLnBrk="0" hangingPunct="1">
        <a:spcBef>
          <a:spcPct val="0"/>
        </a:spcBef>
        <a:buNone/>
        <a:defRPr sz="2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4572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indent="-142875" algn="l" defTabSz="457200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571500" indent="-114300" algn="l" defTabSz="457200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800100" indent="-114300" algn="l" defTabSz="457200" rtl="0" eaLnBrk="1" latinLnBrk="0" hangingPunct="1">
        <a:spcBef>
          <a:spcPct val="20000"/>
        </a:spcBef>
        <a:buFont typeface="Arial" pitchFamily="34" charset="0"/>
        <a:buChar char="–"/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indent="-114300" algn="l" defTabSz="457200" rtl="0" eaLnBrk="1" latinLnBrk="0" hangingPunct="1">
        <a:spcBef>
          <a:spcPct val="20000"/>
        </a:spcBef>
        <a:buFont typeface="Arial" pitchFamily="34" charset="0"/>
        <a:buChar char="»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1257300" indent="-114300" algn="l" defTabSz="457200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6pPr>
      <a:lvl7pPr marL="1485900" indent="-114300" algn="l" defTabSz="457200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7pPr>
      <a:lvl8pPr marL="1714500" indent="-114300" algn="l" defTabSz="457200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8pPr>
      <a:lvl9pPr marL="1943100" indent="-114300" algn="l" defTabSz="457200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1pPr>
      <a:lvl2pPr marL="2286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6858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9144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1430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13716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16002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18288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2">
            <a:extLst>
              <a:ext uri="{FF2B5EF4-FFF2-40B4-BE49-F238E27FC236}">
                <a16:creationId xmlns:a16="http://schemas.microsoft.com/office/drawing/2014/main" id="{7FF2EC58-523F-4007-A290-A9A2E3CB45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7747376"/>
              </p:ext>
            </p:extLst>
          </p:nvPr>
        </p:nvGraphicFramePr>
        <p:xfrm>
          <a:off x="172357" y="127374"/>
          <a:ext cx="8799285" cy="48887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557">
                  <a:extLst>
                    <a:ext uri="{9D8B030D-6E8A-4147-A177-3AD203B41FA5}">
                      <a16:colId xmlns:a16="http://schemas.microsoft.com/office/drawing/2014/main" val="1646150177"/>
                    </a:ext>
                  </a:extLst>
                </a:gridCol>
                <a:gridCol w="2781300">
                  <a:extLst>
                    <a:ext uri="{9D8B030D-6E8A-4147-A177-3AD203B41FA5}">
                      <a16:colId xmlns:a16="http://schemas.microsoft.com/office/drawing/2014/main" val="81267874"/>
                    </a:ext>
                  </a:extLst>
                </a:gridCol>
                <a:gridCol w="2017486">
                  <a:extLst>
                    <a:ext uri="{9D8B030D-6E8A-4147-A177-3AD203B41FA5}">
                      <a16:colId xmlns:a16="http://schemas.microsoft.com/office/drawing/2014/main" val="3858059693"/>
                    </a:ext>
                  </a:extLst>
                </a:gridCol>
                <a:gridCol w="1799771">
                  <a:extLst>
                    <a:ext uri="{9D8B030D-6E8A-4147-A177-3AD203B41FA5}">
                      <a16:colId xmlns:a16="http://schemas.microsoft.com/office/drawing/2014/main" val="251166294"/>
                    </a:ext>
                  </a:extLst>
                </a:gridCol>
                <a:gridCol w="1698171">
                  <a:extLst>
                    <a:ext uri="{9D8B030D-6E8A-4147-A177-3AD203B41FA5}">
                      <a16:colId xmlns:a16="http://schemas.microsoft.com/office/drawing/2014/main" val="986515993"/>
                    </a:ext>
                  </a:extLst>
                </a:gridCol>
              </a:tblGrid>
              <a:tr h="248921">
                <a:tc>
                  <a:txBody>
                    <a:bodyPr/>
                    <a:lstStyle/>
                    <a:p>
                      <a:pPr algn="ctr"/>
                      <a:endParaRPr lang="fr-FR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b="1" dirty="0">
                          <a:solidFill>
                            <a:schemeClr val="tx1"/>
                          </a:solidFill>
                        </a:rPr>
                        <a:t>LECTURE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chemeClr val="tx1"/>
                          </a:solidFill>
                        </a:rPr>
                        <a:t>CP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chemeClr val="tx1"/>
                          </a:solidFill>
                        </a:rPr>
                        <a:t>CE1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chemeClr val="tx1"/>
                          </a:solidFill>
                        </a:rPr>
                        <a:t>CE2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62258"/>
                  </a:ext>
                </a:extLst>
              </a:tr>
              <a:tr h="424797">
                <a:tc rowSpan="4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</a:rPr>
                        <a:t>Identifier les mots de manière de plus en plus aisée</a:t>
                      </a:r>
                    </a:p>
                  </a:txBody>
                  <a:tcPr marL="68580" marR="68580" marT="34290" marB="3429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0" dirty="0">
                          <a:solidFill>
                            <a:srgbClr val="FF0000"/>
                          </a:solidFill>
                        </a:rPr>
                        <a:t>Décoder </a:t>
                      </a:r>
                      <a:r>
                        <a:rPr lang="fr-FR" sz="1100" b="1" dirty="0">
                          <a:solidFill>
                            <a:srgbClr val="FF0000"/>
                          </a:solidFill>
                        </a:rPr>
                        <a:t>ET </a:t>
                      </a:r>
                      <a:r>
                        <a:rPr lang="fr-FR" sz="1100" b="0" dirty="0">
                          <a:solidFill>
                            <a:srgbClr val="FF0000"/>
                          </a:solidFill>
                        </a:rPr>
                        <a:t>encoder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1" dirty="0">
                          <a:solidFill>
                            <a:schemeClr val="tx1"/>
                          </a:solidFill>
                        </a:rPr>
                        <a:t>P1</a:t>
                      </a: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 : 12 à 15 CGP découverte</a:t>
                      </a:r>
                    </a:p>
                    <a:p>
                      <a:r>
                        <a:rPr lang="fr-FR" sz="1100" b="1" dirty="0">
                          <a:solidFill>
                            <a:schemeClr val="tx1"/>
                          </a:solidFill>
                        </a:rPr>
                        <a:t>P3</a:t>
                      </a: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 : 25 à 30 CGP découverte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Automatiser CGP vues au CP</a:t>
                      </a:r>
                    </a:p>
                    <a:p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Décoder toutes les CGP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Automatiser toutes les CGP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0321498"/>
                  </a:ext>
                </a:extLst>
              </a:tr>
              <a:tr h="571500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/>
                          </a:solidFill>
                        </a:rPr>
                        <a:t>Déchiffrer des syllabes, des mots, des phrases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1" dirty="0">
                          <a:solidFill>
                            <a:schemeClr val="tx1"/>
                          </a:solidFill>
                        </a:rPr>
                        <a:t>P3</a:t>
                      </a:r>
                      <a:r>
                        <a:rPr lang="fr-FR" sz="1100" dirty="0">
                          <a:solidFill>
                            <a:schemeClr val="tx1"/>
                          </a:solidFill>
                        </a:rPr>
                        <a:t> : 15 à 30 mots/min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dirty="0">
                          <a:solidFill>
                            <a:schemeClr val="tx1"/>
                          </a:solidFill>
                        </a:rPr>
                        <a:t>P5</a:t>
                      </a:r>
                      <a:r>
                        <a:rPr lang="fr-FR" sz="1100" dirty="0">
                          <a:solidFill>
                            <a:schemeClr val="tx1"/>
                          </a:solidFill>
                        </a:rPr>
                        <a:t> : 30 mots/min sans </a:t>
                      </a:r>
                      <a:r>
                        <a:rPr lang="fr-FR" sz="1100" dirty="0" err="1">
                          <a:solidFill>
                            <a:schemeClr val="tx1"/>
                          </a:solidFill>
                        </a:rPr>
                        <a:t>prép</a:t>
                      </a:r>
                      <a:r>
                        <a:rPr lang="fr-FR" sz="1100" dirty="0">
                          <a:solidFill>
                            <a:schemeClr val="tx1"/>
                          </a:solidFill>
                        </a:rPr>
                        <a:t>. 50 mots/min si </a:t>
                      </a:r>
                      <a:r>
                        <a:rPr lang="fr-FR" sz="1100" dirty="0" err="1">
                          <a:solidFill>
                            <a:schemeClr val="tx1"/>
                          </a:solidFill>
                        </a:rPr>
                        <a:t>prép</a:t>
                      </a:r>
                      <a:r>
                        <a:rPr lang="fr-FR" sz="1100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Automatiser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Lire un texte nouveau en s’appuyant sur un décodage rapide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7246382"/>
                  </a:ext>
                </a:extLst>
              </a:tr>
              <a:tr h="571500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/>
                          </a:solidFill>
                        </a:rPr>
                        <a:t>Les lettres muettes et appuis sur le sens des mots pour les déchiffrer.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1" dirty="0">
                          <a:solidFill>
                            <a:schemeClr val="tx1"/>
                          </a:solidFill>
                        </a:rPr>
                        <a:t>P3 </a:t>
                      </a: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Prise de conscience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Automatiser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Repérer les lettres muettes et liaisons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4477086"/>
                  </a:ext>
                </a:extLst>
              </a:tr>
              <a:tr h="424797">
                <a:tc vMerge="1">
                  <a:txBody>
                    <a:bodyPr/>
                    <a:lstStyle/>
                    <a:p>
                      <a:pPr algn="ctr"/>
                      <a:endParaRPr lang="fr-FR" sz="1600" b="0" dirty="0">
                        <a:solidFill>
                          <a:schemeClr val="tx1"/>
                        </a:solidFill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/>
                          </a:solidFill>
                        </a:rPr>
                        <a:t>Mémoriser les mots fréquents et réguliers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1" dirty="0">
                          <a:solidFill>
                            <a:schemeClr val="tx1"/>
                          </a:solidFill>
                        </a:rPr>
                        <a:t>P3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Identifier directement les mots courants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Automatiser la lecture des mots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2628356"/>
                  </a:ext>
                </a:extLst>
              </a:tr>
              <a:tr h="424797">
                <a:tc rowSpan="6">
                  <a:txBody>
                    <a:bodyPr/>
                    <a:lstStyle/>
                    <a:p>
                      <a:pPr algn="ctr"/>
                      <a:r>
                        <a:rPr lang="fr-FR" sz="1200" b="1" dirty="0"/>
                        <a:t>Lire à haute voix</a:t>
                      </a:r>
                    </a:p>
                  </a:txBody>
                  <a:tcPr marL="68580" marR="68580" marT="34290" marB="3429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/>
                          </a:solidFill>
                        </a:rPr>
                        <a:t>Oraliser des syllabes puis des mots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1" dirty="0">
                          <a:solidFill>
                            <a:schemeClr val="tx1"/>
                          </a:solidFill>
                        </a:rPr>
                        <a:t>P1 Lien avec l’encodage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Automatiser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0186050"/>
                  </a:ext>
                </a:extLst>
              </a:tr>
              <a:tr h="424797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/>
                          </a:solidFill>
                        </a:rPr>
                        <a:t>Oraliser des mots et des phrases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dirty="0">
                          <a:solidFill>
                            <a:schemeClr val="tx1"/>
                          </a:solidFill>
                        </a:rPr>
                        <a:t>P3 Lien avec l’encodage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Automatiser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Automatiser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8941958"/>
                  </a:ext>
                </a:extLst>
              </a:tr>
              <a:tr h="424797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/>
                          </a:solidFill>
                        </a:rPr>
                        <a:t>Lire des textes 100% déchiffrables (automatisation de la lecture)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1" dirty="0">
                          <a:solidFill>
                            <a:schemeClr val="tx1"/>
                          </a:solidFill>
                        </a:rPr>
                        <a:t>P3 Lien avec l’encodage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dirty="0">
                          <a:solidFill>
                            <a:schemeClr val="tx1"/>
                          </a:solidFill>
                        </a:rPr>
                        <a:t>P5</a:t>
                      </a:r>
                      <a:r>
                        <a:rPr lang="fr-FR" sz="1100" dirty="0">
                          <a:solidFill>
                            <a:schemeClr val="tx1"/>
                          </a:solidFill>
                        </a:rPr>
                        <a:t> : 30 mots/min sans </a:t>
                      </a:r>
                      <a:r>
                        <a:rPr lang="fr-FR" sz="1100" dirty="0" err="1">
                          <a:solidFill>
                            <a:schemeClr val="tx1"/>
                          </a:solidFill>
                        </a:rPr>
                        <a:t>prép</a:t>
                      </a:r>
                      <a:r>
                        <a:rPr lang="fr-FR" sz="1100" dirty="0">
                          <a:solidFill>
                            <a:schemeClr val="tx1"/>
                          </a:solidFill>
                        </a:rPr>
                        <a:t>. 50 mots/min si </a:t>
                      </a:r>
                      <a:r>
                        <a:rPr lang="fr-FR" sz="1100" dirty="0" err="1">
                          <a:solidFill>
                            <a:schemeClr val="tx1"/>
                          </a:solidFill>
                        </a:rPr>
                        <a:t>prép</a:t>
                      </a:r>
                      <a:r>
                        <a:rPr lang="fr-FR" sz="1100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1" dirty="0">
                          <a:solidFill>
                            <a:schemeClr val="tx1"/>
                          </a:solidFill>
                        </a:rPr>
                        <a:t>P5</a:t>
                      </a:r>
                      <a:r>
                        <a:rPr lang="fr-FR" sz="1100" dirty="0">
                          <a:solidFill>
                            <a:schemeClr val="tx1"/>
                          </a:solidFill>
                        </a:rPr>
                        <a:t> : 70 mots/min</a:t>
                      </a:r>
                    </a:p>
                    <a:p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Textes narratifs, documentaires et prescriptifs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dirty="0">
                          <a:solidFill>
                            <a:schemeClr val="tx1"/>
                          </a:solidFill>
                        </a:rPr>
                        <a:t>P5</a:t>
                      </a:r>
                      <a:r>
                        <a:rPr lang="fr-FR" sz="1100" dirty="0">
                          <a:solidFill>
                            <a:schemeClr val="tx1"/>
                          </a:solidFill>
                        </a:rPr>
                        <a:t> : 90 mots/min</a:t>
                      </a:r>
                    </a:p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473706"/>
                  </a:ext>
                </a:extLst>
              </a:tr>
              <a:tr h="424797">
                <a:tc vMerge="1"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/>
                          </a:solidFill>
                        </a:rPr>
                        <a:t>Les marques de ponctuation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1" dirty="0">
                          <a:solidFill>
                            <a:schemeClr val="tx1"/>
                          </a:solidFill>
                        </a:rPr>
                        <a:t>P5 </a:t>
                      </a: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Identifier et prendre en compte dans un texte préparé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Respecter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Automatiser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451728"/>
                  </a:ext>
                </a:extLst>
              </a:tr>
              <a:tr h="374009">
                <a:tc vMerge="1">
                  <a:txBody>
                    <a:bodyPr/>
                    <a:lstStyle/>
                    <a:p>
                      <a:endParaRPr lang="fr-FR" sz="1600" dirty="0"/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/>
                          </a:solidFill>
                        </a:rPr>
                        <a:t>Lecture expressive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1" dirty="0">
                          <a:solidFill>
                            <a:schemeClr val="tx1"/>
                          </a:solidFill>
                        </a:rPr>
                        <a:t>P5 </a:t>
                      </a: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(amorcer)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Automatiser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Avec les liaisons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294068"/>
                  </a:ext>
                </a:extLst>
              </a:tr>
              <a:tr h="424797">
                <a:tc vMerge="1">
                  <a:txBody>
                    <a:bodyPr/>
                    <a:lstStyle/>
                    <a:p>
                      <a:endParaRPr lang="fr-FR" sz="1600" dirty="0"/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/>
                          </a:solidFill>
                        </a:rPr>
                        <a:t>Manifester sa compréhension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Par une lecture expressive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80065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4411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5CC1D0-410C-4F6F-40C5-0B45B47098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2">
            <a:extLst>
              <a:ext uri="{FF2B5EF4-FFF2-40B4-BE49-F238E27FC236}">
                <a16:creationId xmlns:a16="http://schemas.microsoft.com/office/drawing/2014/main" id="{179F642E-289D-04DD-2D49-BD88CD4954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482581"/>
              </p:ext>
            </p:extLst>
          </p:nvPr>
        </p:nvGraphicFramePr>
        <p:xfrm>
          <a:off x="143873" y="22060"/>
          <a:ext cx="8856253" cy="49747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040">
                  <a:extLst>
                    <a:ext uri="{9D8B030D-6E8A-4147-A177-3AD203B41FA5}">
                      <a16:colId xmlns:a16="http://schemas.microsoft.com/office/drawing/2014/main" val="1646150177"/>
                    </a:ext>
                  </a:extLst>
                </a:gridCol>
                <a:gridCol w="2010228">
                  <a:extLst>
                    <a:ext uri="{9D8B030D-6E8A-4147-A177-3AD203B41FA5}">
                      <a16:colId xmlns:a16="http://schemas.microsoft.com/office/drawing/2014/main" val="81267874"/>
                    </a:ext>
                  </a:extLst>
                </a:gridCol>
                <a:gridCol w="1817915">
                  <a:extLst>
                    <a:ext uri="{9D8B030D-6E8A-4147-A177-3AD203B41FA5}">
                      <a16:colId xmlns:a16="http://schemas.microsoft.com/office/drawing/2014/main" val="3858059693"/>
                    </a:ext>
                  </a:extLst>
                </a:gridCol>
                <a:gridCol w="2050142">
                  <a:extLst>
                    <a:ext uri="{9D8B030D-6E8A-4147-A177-3AD203B41FA5}">
                      <a16:colId xmlns:a16="http://schemas.microsoft.com/office/drawing/2014/main" val="251166294"/>
                    </a:ext>
                  </a:extLst>
                </a:gridCol>
                <a:gridCol w="2657928">
                  <a:extLst>
                    <a:ext uri="{9D8B030D-6E8A-4147-A177-3AD203B41FA5}">
                      <a16:colId xmlns:a16="http://schemas.microsoft.com/office/drawing/2014/main" val="986515993"/>
                    </a:ext>
                  </a:extLst>
                </a:gridCol>
              </a:tblGrid>
              <a:tr h="248921">
                <a:tc>
                  <a:txBody>
                    <a:bodyPr/>
                    <a:lstStyle/>
                    <a:p>
                      <a:pPr algn="ctr"/>
                      <a:endParaRPr lang="fr-FR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b="1" dirty="0">
                          <a:solidFill>
                            <a:schemeClr val="tx1"/>
                          </a:solidFill>
                        </a:rPr>
                        <a:t>LECTURE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chemeClr val="tx1"/>
                          </a:solidFill>
                        </a:rPr>
                        <a:t>CP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chemeClr val="tx1"/>
                          </a:solidFill>
                        </a:rPr>
                        <a:t>CE1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chemeClr val="tx1"/>
                          </a:solidFill>
                        </a:rPr>
                        <a:t>CE2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62258"/>
                  </a:ext>
                </a:extLst>
              </a:tr>
              <a:tr h="424797">
                <a:tc rowSpan="6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</a:rPr>
                        <a:t>Comprendre un texte</a:t>
                      </a:r>
                    </a:p>
                  </a:txBody>
                  <a:tcPr marL="68580" marR="68580" marT="34290" marB="3429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Dégager le sens d’un texte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Entendu puis lu (sens global)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Lu en autonomie après une séance dédiée à la compréhension (sens global)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Narratif, poétique, documentaire ou théâtral lu ou entendu en s’appuyant sur les caractéristiques de ces textes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0321498"/>
                  </a:ext>
                </a:extLst>
              </a:tr>
              <a:tr h="421266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Identifier les mots et expressions inconnus dans un texte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Chercher à donner un sens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Développer des stratégies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Adopter une posture active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7246382"/>
                  </a:ext>
                </a:extLst>
              </a:tr>
              <a:tr h="384629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Dans la chaine anaphorique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Se repérer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S’appuyer sur le sens du texte pour résoudre les ambigüités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S’appuyer sur le sens du texte pour résoudre les ambigüités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4477086"/>
                  </a:ext>
                </a:extLst>
              </a:tr>
              <a:tr h="424797">
                <a:tc vMerge="1">
                  <a:txBody>
                    <a:bodyPr/>
                    <a:lstStyle/>
                    <a:p>
                      <a:pPr algn="ctr"/>
                      <a:endParaRPr lang="fr-FR" sz="1600" b="0" dirty="0">
                        <a:solidFill>
                          <a:schemeClr val="tx1"/>
                        </a:solidFill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Comprendre ce qui est implicite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Inférences simples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Inférences simples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S’appuyer sur des indices explicites et sur ses propres connaissances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2628356"/>
                  </a:ext>
                </a:extLst>
              </a:tr>
              <a:tr h="400801">
                <a:tc vMerge="1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Justifier ses réponses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par un retour au texte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par un retour au texte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Revenir au texte pour identifier et comprendre les éléments complexes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475150"/>
                  </a:ext>
                </a:extLst>
              </a:tr>
              <a:tr h="424797">
                <a:tc vMerge="1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Lire et comprendre un texte narratif, informatif ou prescriptif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D’une dizaine de lignes en autonomie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D’une quinzaine de lignes en autonomie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D’une vingtaine de lignes en autonomie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5151062"/>
                  </a:ext>
                </a:extLst>
              </a:tr>
              <a:tr h="424797">
                <a:tc rowSpan="5">
                  <a:txBody>
                    <a:bodyPr/>
                    <a:lstStyle/>
                    <a:p>
                      <a:pPr algn="ctr"/>
                      <a:r>
                        <a:rPr lang="fr-FR" sz="1200" b="1" dirty="0"/>
                        <a:t>Devenir lecteur</a:t>
                      </a:r>
                    </a:p>
                  </a:txBody>
                  <a:tcPr marL="68580" marR="68580" marT="34290" marB="3429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Lire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5 à 10 œuvres complètes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En autonomie, 5 à 10 œuvres complètes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En autonomie, 5 à 10 œuvres complètes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0186050"/>
                  </a:ext>
                </a:extLst>
              </a:tr>
              <a:tr h="424797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Repérer et reconnaitre des types de personnages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Se familiariser avec différents genres et types de textes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8941958"/>
                  </a:ext>
                </a:extLst>
              </a:tr>
              <a:tr h="424797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Aller vers les livres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Choisir un titre personnel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Faire preuve d’initiative en fonction de ses gouts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473706"/>
                  </a:ext>
                </a:extLst>
              </a:tr>
              <a:tr h="424797">
                <a:tc vMerge="1"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Relier ses lectures à son expérience personnelle (réseau)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→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→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→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451728"/>
                  </a:ext>
                </a:extLst>
              </a:tr>
              <a:tr h="374009">
                <a:tc vMerge="1">
                  <a:txBody>
                    <a:bodyPr/>
                    <a:lstStyle/>
                    <a:p>
                      <a:endParaRPr lang="fr-FR" sz="1600" dirty="0"/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Lieux de lecture, acteurs du livre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Fréquenter et se familiariser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Fréquenter et se familiariser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Fréquenter et se familiariser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2940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90752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482DF8-6A0C-9A7F-AD06-CB4E854DEE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2">
            <a:extLst>
              <a:ext uri="{FF2B5EF4-FFF2-40B4-BE49-F238E27FC236}">
                <a16:creationId xmlns:a16="http://schemas.microsoft.com/office/drawing/2014/main" id="{E9C5AEE8-82E2-6722-A9D7-152B08883C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3206266"/>
              </p:ext>
            </p:extLst>
          </p:nvPr>
        </p:nvGraphicFramePr>
        <p:xfrm>
          <a:off x="172357" y="127374"/>
          <a:ext cx="8856253" cy="44824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5383">
                  <a:extLst>
                    <a:ext uri="{9D8B030D-6E8A-4147-A177-3AD203B41FA5}">
                      <a16:colId xmlns:a16="http://schemas.microsoft.com/office/drawing/2014/main" val="1646150177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81267874"/>
                    </a:ext>
                  </a:extLst>
                </a:gridCol>
                <a:gridCol w="1935480">
                  <a:extLst>
                    <a:ext uri="{9D8B030D-6E8A-4147-A177-3AD203B41FA5}">
                      <a16:colId xmlns:a16="http://schemas.microsoft.com/office/drawing/2014/main" val="3858059693"/>
                    </a:ext>
                  </a:extLst>
                </a:gridCol>
                <a:gridCol w="2255520">
                  <a:extLst>
                    <a:ext uri="{9D8B030D-6E8A-4147-A177-3AD203B41FA5}">
                      <a16:colId xmlns:a16="http://schemas.microsoft.com/office/drawing/2014/main" val="251166294"/>
                    </a:ext>
                  </a:extLst>
                </a:gridCol>
                <a:gridCol w="2269670">
                  <a:extLst>
                    <a:ext uri="{9D8B030D-6E8A-4147-A177-3AD203B41FA5}">
                      <a16:colId xmlns:a16="http://schemas.microsoft.com/office/drawing/2014/main" val="986515993"/>
                    </a:ext>
                  </a:extLst>
                </a:gridCol>
              </a:tblGrid>
              <a:tr h="248921">
                <a:tc>
                  <a:txBody>
                    <a:bodyPr/>
                    <a:lstStyle/>
                    <a:p>
                      <a:pPr algn="ctr"/>
                      <a:endParaRPr lang="fr-FR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b="1" dirty="0">
                          <a:solidFill>
                            <a:schemeClr val="tx1"/>
                          </a:solidFill>
                        </a:rPr>
                        <a:t>ÉCRITURE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chemeClr val="tx1"/>
                          </a:solidFill>
                        </a:rPr>
                        <a:t>CP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chemeClr val="tx1"/>
                          </a:solidFill>
                        </a:rPr>
                        <a:t>CE1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chemeClr val="tx1"/>
                          </a:solidFill>
                        </a:rPr>
                        <a:t>CE2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62258"/>
                  </a:ext>
                </a:extLst>
              </a:tr>
              <a:tr h="424797">
                <a:tc rowSpan="2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</a:rPr>
                        <a:t>Apprendre à écrire en écriture cursive</a:t>
                      </a:r>
                    </a:p>
                  </a:txBody>
                  <a:tcPr marL="68580" marR="68580" marT="34290" marB="3429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Écriture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Graphèmes étudiés, enchainer avec fluidité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1" dirty="0">
                          <a:solidFill>
                            <a:schemeClr val="tx1"/>
                          </a:solidFill>
                        </a:rPr>
                        <a:t>Dès P1</a:t>
                      </a: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 : transcription de toutes les </a:t>
                      </a:r>
                      <a:r>
                        <a:rPr lang="fr-FR" sz="1100" b="0" dirty="0" err="1">
                          <a:solidFill>
                            <a:schemeClr val="tx1"/>
                          </a:solidFill>
                        </a:rPr>
                        <a:t>minusc</a:t>
                      </a: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. scriptes en cursives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0321498"/>
                  </a:ext>
                </a:extLst>
              </a:tr>
              <a:tr h="421266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Les lettres dans les 4 écritures (scripte et cursive, </a:t>
                      </a:r>
                      <a:r>
                        <a:rPr lang="fr-FR" sz="1100" b="0" dirty="0" err="1">
                          <a:solidFill>
                            <a:schemeClr val="tx1"/>
                          </a:solidFill>
                        </a:rPr>
                        <a:t>minusc</a:t>
                      </a: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. et maj.)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100" b="1" dirty="0">
                          <a:solidFill>
                            <a:schemeClr val="tx1"/>
                          </a:solidFill>
                        </a:rPr>
                        <a:t>Dès P2</a:t>
                      </a: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 : Les reconnaitre et apprendre le tracé normé des maj. cursives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dirty="0">
                          <a:solidFill>
                            <a:schemeClr val="tx1"/>
                          </a:solidFill>
                        </a:rPr>
                        <a:t>Dès P1</a:t>
                      </a: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 : Automatiser l’écriture de toutes les lettres </a:t>
                      </a:r>
                      <a:r>
                        <a:rPr lang="fr-FR" sz="1100" b="0" dirty="0" err="1">
                          <a:solidFill>
                            <a:schemeClr val="tx1"/>
                          </a:solidFill>
                        </a:rPr>
                        <a:t>minusc</a:t>
                      </a: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. et maj.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7246382"/>
                  </a:ext>
                </a:extLst>
              </a:tr>
              <a:tr h="379054">
                <a:tc rowSpan="2">
                  <a:txBody>
                    <a:bodyPr/>
                    <a:lstStyle/>
                    <a:p>
                      <a:pPr algn="ctr"/>
                      <a:r>
                        <a:rPr lang="fr-FR" sz="1200" b="1" dirty="0"/>
                        <a:t>Encoder puis écrire sous la dictée</a:t>
                      </a:r>
                    </a:p>
                  </a:txBody>
                  <a:tcPr marL="68580" marR="68580" marT="34290" marB="3429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Encoder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1" dirty="0">
                          <a:solidFill>
                            <a:schemeClr val="tx1"/>
                          </a:solidFill>
                        </a:rPr>
                        <a:t>Dès P1</a:t>
                      </a: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 : syllabes et mots (progression CGP) 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4477086"/>
                  </a:ext>
                </a:extLst>
              </a:tr>
              <a:tr h="424797">
                <a:tc vMerge="1">
                  <a:txBody>
                    <a:bodyPr/>
                    <a:lstStyle/>
                    <a:p>
                      <a:pPr algn="ctr"/>
                      <a:endParaRPr lang="fr-FR" sz="1600" b="0" dirty="0">
                        <a:solidFill>
                          <a:schemeClr val="tx1"/>
                        </a:solidFill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Écrire sous la dictée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1" dirty="0">
                          <a:solidFill>
                            <a:schemeClr val="tx1"/>
                          </a:solidFill>
                        </a:rPr>
                        <a:t>Dès fin P2</a:t>
                      </a: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 : mots avec lettres muettes + accords dans le GN</a:t>
                      </a:r>
                    </a:p>
                    <a:p>
                      <a:r>
                        <a:rPr lang="fr-FR" sz="1100" b="1" dirty="0">
                          <a:solidFill>
                            <a:schemeClr val="tx1"/>
                          </a:solidFill>
                        </a:rPr>
                        <a:t>P5 </a:t>
                      </a: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: mots et phrases + accords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1" dirty="0">
                          <a:solidFill>
                            <a:schemeClr val="tx1"/>
                          </a:solidFill>
                        </a:rPr>
                        <a:t>Attendu P5 </a:t>
                      </a: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: orthographier correctement les mots fréquents réguliers ou non et phrases selon accords étudiés 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Orthographier correctement les mots fréquents réguliers ou non</a:t>
                      </a:r>
                    </a:p>
                    <a:p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Accords dans le GN + marque –nt du groupe verbal 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2628356"/>
                  </a:ext>
                </a:extLst>
              </a:tr>
              <a:tr h="424797">
                <a:tc rowSpan="3">
                  <a:txBody>
                    <a:bodyPr/>
                    <a:lstStyle/>
                    <a:p>
                      <a:pPr algn="ctr"/>
                      <a:r>
                        <a:rPr lang="fr-FR" sz="1200" b="1" dirty="0"/>
                        <a:t>Copier et acquérir des stratégies de copie</a:t>
                      </a:r>
                    </a:p>
                  </a:txBody>
                  <a:tcPr marL="68580" marR="68580" marT="34290" marB="3429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Copier 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1" dirty="0">
                          <a:solidFill>
                            <a:schemeClr val="tx1"/>
                          </a:solidFill>
                        </a:rPr>
                        <a:t>Dès P1</a:t>
                      </a: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 : syllabes + mots avec lettres muettes</a:t>
                      </a:r>
                    </a:p>
                    <a:p>
                      <a:r>
                        <a:rPr lang="fr-FR" sz="1100" b="1" dirty="0">
                          <a:solidFill>
                            <a:schemeClr val="tx1"/>
                          </a:solidFill>
                        </a:rPr>
                        <a:t>Fin P1</a:t>
                      </a: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 : une phrase (lien CGP) </a:t>
                      </a:r>
                    </a:p>
                    <a:p>
                      <a:r>
                        <a:rPr lang="fr-FR" sz="1100" b="1" dirty="0">
                          <a:solidFill>
                            <a:schemeClr val="tx1"/>
                          </a:solidFill>
                        </a:rPr>
                        <a:t>Attendu P5 </a:t>
                      </a: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: 3 ou 4 phrases sans erreurs et lisibles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Automatiser le geste d’écriture cursive par la copie de texte en temps limité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dirty="0">
                          <a:solidFill>
                            <a:schemeClr val="tx1"/>
                          </a:solidFill>
                        </a:rPr>
                        <a:t>Fin P1 </a:t>
                      </a: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: 4 à 5 phrases courtes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dirty="0">
                          <a:solidFill>
                            <a:schemeClr val="tx1"/>
                          </a:solidFill>
                        </a:rPr>
                        <a:t>P3</a:t>
                      </a: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 : 5 ou 6 lignes sans erreur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dirty="0">
                          <a:solidFill>
                            <a:schemeClr val="tx1"/>
                          </a:solidFill>
                        </a:rPr>
                        <a:t>Fin P5 </a:t>
                      </a: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: 10 lignes sans effort avec ponctuation et mise en page)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Une dizaine de lignes sans erreur (vitesse, exactitude, mise en page complexe)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0186050"/>
                  </a:ext>
                </a:extLst>
              </a:tr>
              <a:tr h="424797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Stratégies de copie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dirty="0">
                          <a:solidFill>
                            <a:schemeClr val="tx1"/>
                          </a:solidFill>
                        </a:rPr>
                        <a:t>Fin P1</a:t>
                      </a: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 : commencer à dépasser copie lettre à lettre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Automatiser et mesurer l’efficacité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Automatiser et mesurer l’efficacité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8941958"/>
                  </a:ext>
                </a:extLst>
              </a:tr>
              <a:tr h="424797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Relire après copie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1" dirty="0">
                          <a:solidFill>
                            <a:schemeClr val="tx1"/>
                          </a:solidFill>
                        </a:rPr>
                        <a:t>Fin P1</a:t>
                      </a: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 : commencer 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Automatiser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Automatiser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4737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44724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AE728E-3CF0-172C-E434-94EE686D4D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2">
            <a:extLst>
              <a:ext uri="{FF2B5EF4-FFF2-40B4-BE49-F238E27FC236}">
                <a16:creationId xmlns:a16="http://schemas.microsoft.com/office/drawing/2014/main" id="{58B5E684-6B59-2F15-00CB-E31071E707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0900760"/>
              </p:ext>
            </p:extLst>
          </p:nvPr>
        </p:nvGraphicFramePr>
        <p:xfrm>
          <a:off x="172357" y="127373"/>
          <a:ext cx="8856253" cy="47421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5383">
                  <a:extLst>
                    <a:ext uri="{9D8B030D-6E8A-4147-A177-3AD203B41FA5}">
                      <a16:colId xmlns:a16="http://schemas.microsoft.com/office/drawing/2014/main" val="1646150177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81267874"/>
                    </a:ext>
                  </a:extLst>
                </a:gridCol>
                <a:gridCol w="1935480">
                  <a:extLst>
                    <a:ext uri="{9D8B030D-6E8A-4147-A177-3AD203B41FA5}">
                      <a16:colId xmlns:a16="http://schemas.microsoft.com/office/drawing/2014/main" val="3858059693"/>
                    </a:ext>
                  </a:extLst>
                </a:gridCol>
                <a:gridCol w="2255520">
                  <a:extLst>
                    <a:ext uri="{9D8B030D-6E8A-4147-A177-3AD203B41FA5}">
                      <a16:colId xmlns:a16="http://schemas.microsoft.com/office/drawing/2014/main" val="251166294"/>
                    </a:ext>
                  </a:extLst>
                </a:gridCol>
                <a:gridCol w="2269670">
                  <a:extLst>
                    <a:ext uri="{9D8B030D-6E8A-4147-A177-3AD203B41FA5}">
                      <a16:colId xmlns:a16="http://schemas.microsoft.com/office/drawing/2014/main" val="986515993"/>
                    </a:ext>
                  </a:extLst>
                </a:gridCol>
              </a:tblGrid>
              <a:tr h="287668">
                <a:tc>
                  <a:txBody>
                    <a:bodyPr/>
                    <a:lstStyle/>
                    <a:p>
                      <a:pPr algn="ctr"/>
                      <a:endParaRPr lang="fr-FR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b="1" dirty="0">
                          <a:solidFill>
                            <a:schemeClr val="tx1"/>
                          </a:solidFill>
                        </a:rPr>
                        <a:t>ÉCRITURE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chemeClr val="tx1"/>
                          </a:solidFill>
                        </a:rPr>
                        <a:t>CP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chemeClr val="tx1"/>
                          </a:solidFill>
                        </a:rPr>
                        <a:t>CE1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chemeClr val="tx1"/>
                          </a:solidFill>
                        </a:rPr>
                        <a:t>CE2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62258"/>
                  </a:ext>
                </a:extLst>
              </a:tr>
              <a:tr h="2379802">
                <a:tc rowSpan="3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</a:rPr>
                        <a:t>Produire </a:t>
                      </a:r>
                      <a:r>
                        <a:rPr lang="fr-FR" sz="1200" b="1">
                          <a:solidFill>
                            <a:schemeClr val="tx1"/>
                          </a:solidFill>
                        </a:rPr>
                        <a:t>des écrits</a:t>
                      </a:r>
                      <a:endParaRPr lang="fr-FR" sz="1200" b="1" dirty="0"/>
                    </a:p>
                  </a:txBody>
                  <a:tcPr marL="68580" marR="68580" marT="34290" marB="3429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Écrire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1" dirty="0">
                          <a:solidFill>
                            <a:schemeClr val="tx1"/>
                          </a:solidFill>
                        </a:rPr>
                        <a:t>Dès P1</a:t>
                      </a: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 : graphèmes, syllabes, mots</a:t>
                      </a:r>
                    </a:p>
                    <a:p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phrase à partir de mots connus (avec aide) </a:t>
                      </a:r>
                    </a:p>
                    <a:p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Dictée à l’adulte</a:t>
                      </a:r>
                    </a:p>
                    <a:p>
                      <a:r>
                        <a:rPr lang="fr-FR" sz="1100" b="1" dirty="0">
                          <a:solidFill>
                            <a:schemeClr val="tx1"/>
                          </a:solidFill>
                        </a:rPr>
                        <a:t>Dès P2</a:t>
                      </a: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 : 1 à 5 lignes porteuses de sens en lien avec la lecture (transformer un écrit en quelques points seulement)</a:t>
                      </a:r>
                    </a:p>
                    <a:p>
                      <a:r>
                        <a:rPr lang="fr-FR" sz="1100" b="1" dirty="0">
                          <a:solidFill>
                            <a:schemeClr val="tx1"/>
                          </a:solidFill>
                        </a:rPr>
                        <a:t>P5</a:t>
                      </a: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 : 1 à 5 lignes porteuses de sens en lien avec la lecture 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dirty="0">
                          <a:solidFill>
                            <a:schemeClr val="tx1"/>
                          </a:solidFill>
                        </a:rPr>
                        <a:t>Dès les premières semaines</a:t>
                      </a: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 : une phrase simple à partir d’une phrase prototypique, en changeant un puis plusieurs mots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dirty="0">
                          <a:solidFill>
                            <a:schemeClr val="tx1"/>
                          </a:solidFill>
                        </a:rPr>
                        <a:t>Dès P1</a:t>
                      </a: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 : un texte court de 1 à 3 phrases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dirty="0">
                          <a:solidFill>
                            <a:schemeClr val="tx1"/>
                          </a:solidFill>
                        </a:rPr>
                        <a:t>Dès P1</a:t>
                      </a: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 : insérer des connecteurs pour rendre cohérent l’enchainement de plusieurs phrases </a:t>
                      </a:r>
                    </a:p>
                    <a:p>
                      <a:r>
                        <a:rPr lang="fr-FR" sz="1100" b="1" dirty="0">
                          <a:solidFill>
                            <a:schemeClr val="tx1"/>
                          </a:solidFill>
                        </a:rPr>
                        <a:t>P5</a:t>
                      </a: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 : un texte de 6 ou 7 phrases maximum en assurant la cohérence syntaxique et logique du texte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1" dirty="0">
                          <a:solidFill>
                            <a:schemeClr val="tx1"/>
                          </a:solidFill>
                        </a:rPr>
                        <a:t>Attendu P5 </a:t>
                      </a: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:</a:t>
                      </a:r>
                    </a:p>
                    <a:p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Écrire pour transmettre un message, une émotion, une information… à un destinataire</a:t>
                      </a:r>
                    </a:p>
                    <a:p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Écrire un texte d’une dizaine de lignes de différents types et relevant de différents enseignements : respecter la syntaxe, les règles orthographiques étudiées, réemployer un lexique précis et prendre en compte des contraintes d’écriture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0321498"/>
                  </a:ext>
                </a:extLst>
              </a:tr>
              <a:tr h="1037349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Méthodologie de production d’écrit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1" dirty="0">
                          <a:solidFill>
                            <a:schemeClr val="tx1"/>
                          </a:solidFill>
                        </a:rPr>
                        <a:t>P5 </a:t>
                      </a: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: Commencer à planifier, mettre en mots avec vigilance orthographique, relire et réviser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100" b="1" dirty="0">
                          <a:solidFill>
                            <a:schemeClr val="tx1"/>
                          </a:solidFill>
                        </a:rPr>
                        <a:t>Dès P1 </a:t>
                      </a: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: Continuer à planifier, mettre en mots avec vigilance orthographique, relire et réviser après retours immédiats du professeur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dirty="0">
                          <a:solidFill>
                            <a:schemeClr val="tx1"/>
                          </a:solidFill>
                        </a:rPr>
                        <a:t>Attendu P5 </a:t>
                      </a: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: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Relire son texte méthodiquement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7246382"/>
                  </a:ext>
                </a:extLst>
              </a:tr>
              <a:tr h="103734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68580" marR="68580" marT="34290" marB="3429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Par relecture à haute voix de l’écrit par l’enseignant ou à l’aide d’outils construits à cet effet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1" dirty="0">
                          <a:solidFill>
                            <a:schemeClr val="tx1"/>
                          </a:solidFill>
                        </a:rPr>
                        <a:t>P5 :</a:t>
                      </a: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 Repérer les dysfonctionnements de son texte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dirty="0">
                          <a:solidFill>
                            <a:schemeClr val="tx1"/>
                          </a:solidFill>
                        </a:rPr>
                        <a:t>Dès P1 </a:t>
                      </a: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: Retravailler un texte en fonction (issu de lecture ou écriture) d’1 ou 2 contraintes d’écriture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dirty="0">
                          <a:solidFill>
                            <a:schemeClr val="tx1"/>
                          </a:solidFill>
                        </a:rPr>
                        <a:t>Attendu P5 </a:t>
                      </a: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: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Rédiger quelques phrases qui permettent d’entrainer les automatismes appris en grammaire et en orthographe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44770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07855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FED0FF-3F1A-61AF-2371-97AF95F7DA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2">
            <a:extLst>
              <a:ext uri="{FF2B5EF4-FFF2-40B4-BE49-F238E27FC236}">
                <a16:creationId xmlns:a16="http://schemas.microsoft.com/office/drawing/2014/main" id="{5F55E0E8-6979-39C8-8453-CC89C585ED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8342066"/>
              </p:ext>
            </p:extLst>
          </p:nvPr>
        </p:nvGraphicFramePr>
        <p:xfrm>
          <a:off x="172357" y="127373"/>
          <a:ext cx="8856253" cy="46405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5383">
                  <a:extLst>
                    <a:ext uri="{9D8B030D-6E8A-4147-A177-3AD203B41FA5}">
                      <a16:colId xmlns:a16="http://schemas.microsoft.com/office/drawing/2014/main" val="1646150177"/>
                    </a:ext>
                  </a:extLst>
                </a:gridCol>
                <a:gridCol w="1238431">
                  <a:extLst>
                    <a:ext uri="{9D8B030D-6E8A-4147-A177-3AD203B41FA5}">
                      <a16:colId xmlns:a16="http://schemas.microsoft.com/office/drawing/2014/main" val="81267874"/>
                    </a:ext>
                  </a:extLst>
                </a:gridCol>
                <a:gridCol w="2242458">
                  <a:extLst>
                    <a:ext uri="{9D8B030D-6E8A-4147-A177-3AD203B41FA5}">
                      <a16:colId xmlns:a16="http://schemas.microsoft.com/office/drawing/2014/main" val="3858059693"/>
                    </a:ext>
                  </a:extLst>
                </a:gridCol>
                <a:gridCol w="2053771">
                  <a:extLst>
                    <a:ext uri="{9D8B030D-6E8A-4147-A177-3AD203B41FA5}">
                      <a16:colId xmlns:a16="http://schemas.microsoft.com/office/drawing/2014/main" val="251166294"/>
                    </a:ext>
                  </a:extLst>
                </a:gridCol>
                <a:gridCol w="2526210">
                  <a:extLst>
                    <a:ext uri="{9D8B030D-6E8A-4147-A177-3AD203B41FA5}">
                      <a16:colId xmlns:a16="http://schemas.microsoft.com/office/drawing/2014/main" val="986515993"/>
                    </a:ext>
                  </a:extLst>
                </a:gridCol>
              </a:tblGrid>
              <a:tr h="329331">
                <a:tc>
                  <a:txBody>
                    <a:bodyPr/>
                    <a:lstStyle/>
                    <a:p>
                      <a:pPr algn="ctr"/>
                      <a:endParaRPr lang="fr-FR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b="1" dirty="0">
                          <a:solidFill>
                            <a:schemeClr val="tx1"/>
                          </a:solidFill>
                        </a:rPr>
                        <a:t>ORAL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chemeClr val="tx1"/>
                          </a:solidFill>
                        </a:rPr>
                        <a:t>CP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chemeClr val="tx1"/>
                          </a:solidFill>
                        </a:rPr>
                        <a:t>CE1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chemeClr val="tx1"/>
                          </a:solidFill>
                        </a:rPr>
                        <a:t>CE2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62258"/>
                  </a:ext>
                </a:extLst>
              </a:tr>
              <a:tr h="968033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</a:rPr>
                        <a:t>Écouter pour comprendre</a:t>
                      </a:r>
                    </a:p>
                  </a:txBody>
                  <a:tcPr marL="68580" marR="68580" marT="34290" marB="3429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Comprendre un message entendu de quelques minutes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- Mémoriser quelques informations importantes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- Repérer, mémoriser, classer ou ordonner les informations importantes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- Repérer, mémoriser et relier entre elles plusieurs informations importantes pour construire la cohérence</a:t>
                      </a:r>
                    </a:p>
                    <a:p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- Évaluer son degré de compréhension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0321498"/>
                  </a:ext>
                </a:extLst>
              </a:tr>
              <a:tr h="1846248"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/>
                        <a:t>Dire pour être compris</a:t>
                      </a:r>
                    </a:p>
                  </a:txBody>
                  <a:tcPr marL="68580" marR="68580" marT="34290" marB="3429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Mener une brève production orale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- Rapporter, raconter, décrire ou expliquer (lexique appris et organisateurs du discours)</a:t>
                      </a:r>
                    </a:p>
                    <a:p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- S’écouter pour progresser et reformuler</a:t>
                      </a:r>
                    </a:p>
                    <a:p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- Oraliser un texte mémorisé ou préparé en tenant compte de son auditoire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- Raconter, décrire, expliquer, comparer ou exposer (utiliser l’ensemble des temps verbaux)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- Utiliser des critères définis pour évaluer sa prestation ou celle des autres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- De plus en plus longue et structurée pour raconter, expliquer, argumenter et justifier.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- Maintenir l’intérêt de son auditoire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4477086"/>
                  </a:ext>
                </a:extLst>
              </a:tr>
              <a:tr h="748479">
                <a:tc rowSpan="2">
                  <a:txBody>
                    <a:bodyPr/>
                    <a:lstStyle/>
                    <a:p>
                      <a:pPr algn="ctr"/>
                      <a:r>
                        <a:rPr lang="fr-FR" sz="1200" b="1" dirty="0"/>
                        <a:t>Participer à des échanges</a:t>
                      </a:r>
                    </a:p>
                  </a:txBody>
                  <a:tcPr marL="68580" marR="68580" marT="34290" marB="3429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Participer aux échanges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- Respecter les règles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- Écouter les autres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- Donner son avis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- Respecter le propos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- Tenir compte de ce qui a déjà été dit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0186050"/>
                  </a:ext>
                </a:extLst>
              </a:tr>
              <a:tr h="748479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Niveau de langue selon les situations de communication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- Prendre conscience des écarts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- Adapter le registre (familier, courant, soutenu)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- Adapter le registre et la posture (jeux de rôles)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89419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45167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378CF3-1653-1B20-BAEB-F990CE651C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2">
            <a:extLst>
              <a:ext uri="{FF2B5EF4-FFF2-40B4-BE49-F238E27FC236}">
                <a16:creationId xmlns:a16="http://schemas.microsoft.com/office/drawing/2014/main" id="{294770C4-952F-7316-C25F-5728950C6A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4377757"/>
              </p:ext>
            </p:extLst>
          </p:nvPr>
        </p:nvGraphicFramePr>
        <p:xfrm>
          <a:off x="172357" y="127374"/>
          <a:ext cx="8856253" cy="49339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2729">
                  <a:extLst>
                    <a:ext uri="{9D8B030D-6E8A-4147-A177-3AD203B41FA5}">
                      <a16:colId xmlns:a16="http://schemas.microsoft.com/office/drawing/2014/main" val="1646150177"/>
                    </a:ext>
                  </a:extLst>
                </a:gridCol>
                <a:gridCol w="1465943">
                  <a:extLst>
                    <a:ext uri="{9D8B030D-6E8A-4147-A177-3AD203B41FA5}">
                      <a16:colId xmlns:a16="http://schemas.microsoft.com/office/drawing/2014/main" val="81267874"/>
                    </a:ext>
                  </a:extLst>
                </a:gridCol>
                <a:gridCol w="2177142">
                  <a:extLst>
                    <a:ext uri="{9D8B030D-6E8A-4147-A177-3AD203B41FA5}">
                      <a16:colId xmlns:a16="http://schemas.microsoft.com/office/drawing/2014/main" val="3858059693"/>
                    </a:ext>
                  </a:extLst>
                </a:gridCol>
                <a:gridCol w="2132511">
                  <a:extLst>
                    <a:ext uri="{9D8B030D-6E8A-4147-A177-3AD203B41FA5}">
                      <a16:colId xmlns:a16="http://schemas.microsoft.com/office/drawing/2014/main" val="251166294"/>
                    </a:ext>
                  </a:extLst>
                </a:gridCol>
                <a:gridCol w="2657928">
                  <a:extLst>
                    <a:ext uri="{9D8B030D-6E8A-4147-A177-3AD203B41FA5}">
                      <a16:colId xmlns:a16="http://schemas.microsoft.com/office/drawing/2014/main" val="986515993"/>
                    </a:ext>
                  </a:extLst>
                </a:gridCol>
              </a:tblGrid>
              <a:tr h="248921">
                <a:tc>
                  <a:txBody>
                    <a:bodyPr/>
                    <a:lstStyle/>
                    <a:p>
                      <a:pPr algn="ctr"/>
                      <a:endParaRPr lang="fr-FR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b="1" dirty="0">
                          <a:solidFill>
                            <a:schemeClr val="tx1"/>
                          </a:solidFill>
                        </a:rPr>
                        <a:t>VOCABULAIRE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chemeClr val="tx1"/>
                          </a:solidFill>
                        </a:rPr>
                        <a:t>CP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chemeClr val="tx1"/>
                          </a:solidFill>
                        </a:rPr>
                        <a:t>CE1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chemeClr val="tx1"/>
                          </a:solidFill>
                        </a:rPr>
                        <a:t>CE2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62258"/>
                  </a:ext>
                </a:extLst>
              </a:tr>
              <a:tr h="424797">
                <a:tc rowSpan="5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</a:rPr>
                        <a:t>Enrichir son vocabulaire dans tous les enseignements</a:t>
                      </a:r>
                    </a:p>
                  </a:txBody>
                  <a:tcPr marL="68580" marR="68580" marT="34290" marB="3429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Enrichir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En contexte le vocabulaire appris au cycle 1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Les répertoires constitués au CP en ajoutant expressions et locutions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Les répertoires constitués au CP et CE1 en ajoutant expressions et locutions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0321498"/>
                  </a:ext>
                </a:extLst>
              </a:tr>
              <a:tr h="421266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Utiliser différentes formulations, associées à un même réseau, en contexte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Automatiser l’utilisation de différentes formulations, associées à un même réseau, en contexte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7246382"/>
                  </a:ext>
                </a:extLst>
              </a:tr>
              <a:tr h="384629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Polysémie et différence sens propre / sens figuré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Sensibilisation sans en apprendre le concept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Comprendre la différence entre sens propre et sens figuré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Comprendre le lien sémantique entre sens propre et sens figuré dans les cas les plus fréquents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4477086"/>
                  </a:ext>
                </a:extLst>
              </a:tr>
              <a:tr h="424797">
                <a:tc vMerge="1">
                  <a:txBody>
                    <a:bodyPr/>
                    <a:lstStyle/>
                    <a:p>
                      <a:pPr algn="ctr"/>
                      <a:endParaRPr lang="fr-FR" sz="1600" b="0" dirty="0">
                        <a:solidFill>
                          <a:schemeClr val="tx1"/>
                        </a:solidFill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Utilisation de dictionnaires adaptés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Commencer à le mobiliser l’ordre alphabétique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Prendre l’habitude de consulter des articles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Consulter avec aisance des articles pour y vérifier le sens supposé de mots rencontrés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2628356"/>
                  </a:ext>
                </a:extLst>
              </a:tr>
              <a:tr h="400801">
                <a:tc vMerge="1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S’appuyer sur la morphologie des mots pour en trouver le sens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S’appuyer sur la morphologie des mots pour en trouver le sens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475150"/>
                  </a:ext>
                </a:extLst>
              </a:tr>
              <a:tr h="424797">
                <a:tc rowSpan="4">
                  <a:txBody>
                    <a:bodyPr/>
                    <a:lstStyle/>
                    <a:p>
                      <a:pPr algn="ctr"/>
                      <a:r>
                        <a:rPr lang="fr-FR" sz="1200" b="1" dirty="0"/>
                        <a:t>Établir des relations entre les mots</a:t>
                      </a:r>
                    </a:p>
                  </a:txBody>
                  <a:tcPr marL="68580" marR="68580" marT="34290" marB="3429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Constituer des répertoires de mots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Par thème, par classe grammaticale, par famille de mots, par analogies morphologiques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→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Enrichir les répertoires précédents avec des mots, des expressions et des association fréquentes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0186050"/>
                  </a:ext>
                </a:extLst>
              </a:tr>
              <a:tr h="424797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Savoir proposer et justifier une catégorisation du corpus de mots étudié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Percevoir de grandes catégories et hiérarchiser les termes génériques de base et spécifiques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→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8941958"/>
                  </a:ext>
                </a:extLst>
              </a:tr>
              <a:tr h="424797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Avoir trouver des synonymes et des antonymes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Trier et apparier les mots et leurs dérivés en fonction des préfixes et suffixes identifiés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Trier et apparier les mots et leurs dérivés en fonction des préfixes et suffixes identifiés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473706"/>
                  </a:ext>
                </a:extLst>
              </a:tr>
              <a:tr h="424797">
                <a:tc vMerge="1"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→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Percevoir les niveaux de langue familier, courant et soutenu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Savoir utiliser les niveaux de langue (familier, courant, soutenu) en fonction des situations et des interlocuteurs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4517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68127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19DCD5-77EC-8636-F54C-02A24B5E1D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2">
            <a:extLst>
              <a:ext uri="{FF2B5EF4-FFF2-40B4-BE49-F238E27FC236}">
                <a16:creationId xmlns:a16="http://schemas.microsoft.com/office/drawing/2014/main" id="{7F02D7A9-9BA9-3F6E-67A4-44C5F0CCB5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3142446"/>
              </p:ext>
            </p:extLst>
          </p:nvPr>
        </p:nvGraphicFramePr>
        <p:xfrm>
          <a:off x="172357" y="127374"/>
          <a:ext cx="8856253" cy="45605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2729">
                  <a:extLst>
                    <a:ext uri="{9D8B030D-6E8A-4147-A177-3AD203B41FA5}">
                      <a16:colId xmlns:a16="http://schemas.microsoft.com/office/drawing/2014/main" val="1646150177"/>
                    </a:ext>
                  </a:extLst>
                </a:gridCol>
                <a:gridCol w="1117600">
                  <a:extLst>
                    <a:ext uri="{9D8B030D-6E8A-4147-A177-3AD203B41FA5}">
                      <a16:colId xmlns:a16="http://schemas.microsoft.com/office/drawing/2014/main" val="81267874"/>
                    </a:ext>
                  </a:extLst>
                </a:gridCol>
                <a:gridCol w="2264228">
                  <a:extLst>
                    <a:ext uri="{9D8B030D-6E8A-4147-A177-3AD203B41FA5}">
                      <a16:colId xmlns:a16="http://schemas.microsoft.com/office/drawing/2014/main" val="3858059693"/>
                    </a:ext>
                  </a:extLst>
                </a:gridCol>
                <a:gridCol w="2393768">
                  <a:extLst>
                    <a:ext uri="{9D8B030D-6E8A-4147-A177-3AD203B41FA5}">
                      <a16:colId xmlns:a16="http://schemas.microsoft.com/office/drawing/2014/main" val="251166294"/>
                    </a:ext>
                  </a:extLst>
                </a:gridCol>
                <a:gridCol w="2657928">
                  <a:extLst>
                    <a:ext uri="{9D8B030D-6E8A-4147-A177-3AD203B41FA5}">
                      <a16:colId xmlns:a16="http://schemas.microsoft.com/office/drawing/2014/main" val="986515993"/>
                    </a:ext>
                  </a:extLst>
                </a:gridCol>
              </a:tblGrid>
              <a:tr h="248921">
                <a:tc>
                  <a:txBody>
                    <a:bodyPr/>
                    <a:lstStyle/>
                    <a:p>
                      <a:pPr algn="ctr"/>
                      <a:endParaRPr lang="fr-FR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b="1" dirty="0">
                          <a:solidFill>
                            <a:schemeClr val="tx1"/>
                          </a:solidFill>
                        </a:rPr>
                        <a:t>VOCABULAIRE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chemeClr val="tx1"/>
                          </a:solidFill>
                        </a:rPr>
                        <a:t>CP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chemeClr val="tx1"/>
                          </a:solidFill>
                        </a:rPr>
                        <a:t>CE1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chemeClr val="tx1"/>
                          </a:solidFill>
                        </a:rPr>
                        <a:t>CE2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62258"/>
                  </a:ext>
                </a:extLst>
              </a:tr>
              <a:tr h="424797">
                <a:tc rowSpan="2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</a:rPr>
                        <a:t>Réemployer le vocabulaire étudié</a:t>
                      </a:r>
                    </a:p>
                  </a:txBody>
                  <a:tcPr marL="68580" marR="68580" marT="34290" marB="3429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Réemployer et mémoriser</a:t>
                      </a:r>
                    </a:p>
                    <a:p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- Le vocabulaire appris en maternelle</a:t>
                      </a:r>
                    </a:p>
                    <a:p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- Les expressions et les mots appris en fonction de contraintes de production orale ou écrite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Mobiliser les mots rencontrés en contexte en fonction des lectures et des activités conduites pour mieux parler, mieux comprendre et mieux écrire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- Employer à bon escient et rigoureusement les mots étudiés, en référence à leur contexte d’emploi et leur éventuelle polysémie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- Automatiser la restitution des mots d’un corpus étudié (fluence verbale)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0321498"/>
                  </a:ext>
                </a:extLst>
              </a:tr>
              <a:tr h="421266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Percevoir la différence entre deux niveaux de langue et choisir le plus adapté à la situation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Utiliser les relations établies entre les mots depuis le cycle 1 (champ lexical, classe grammaticale, morphologie, niveau de langue) pour varier et adapter son expression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Changer de niveau de langue selon les situations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7246382"/>
                  </a:ext>
                </a:extLst>
              </a:tr>
              <a:tr h="424797">
                <a:tc rowSpan="4">
                  <a:txBody>
                    <a:bodyPr/>
                    <a:lstStyle/>
                    <a:p>
                      <a:pPr algn="ctr"/>
                      <a:r>
                        <a:rPr lang="fr-FR" sz="1200" b="1" dirty="0"/>
                        <a:t>Mémoriser l’orthographe lexicale</a:t>
                      </a:r>
                    </a:p>
                  </a:txBody>
                  <a:tcPr marL="68580" marR="68580" marT="34290" marB="3429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Mémoriser l’orthographe et pouvoir écrire sous la dictée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Mots réguliers fréquemment rencontrés et du lexique le plus couramment employé (CGP étudiées)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Mots réguliers et irréguliers fréquemment rencontrés et du lexique le plus couramment employé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Mots réguliers et irréguliers fréquemment rencontrés 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0186050"/>
                  </a:ext>
                </a:extLst>
              </a:tr>
              <a:tr h="424797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Les accents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Identifier et nommer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En tenir compte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→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8941958"/>
                  </a:ext>
                </a:extLst>
              </a:tr>
              <a:tr h="424797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Connaitre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La valeur sonore de s-c-g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An/</a:t>
                      </a:r>
                      <a:r>
                        <a:rPr lang="fr-FR" sz="1100" b="0" dirty="0" err="1">
                          <a:solidFill>
                            <a:schemeClr val="tx1"/>
                          </a:solidFill>
                        </a:rPr>
                        <a:t>am</a:t>
                      </a: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, en/</a:t>
                      </a:r>
                      <a:r>
                        <a:rPr lang="fr-FR" sz="1100" b="0" dirty="0" err="1">
                          <a:solidFill>
                            <a:schemeClr val="tx1"/>
                          </a:solidFill>
                        </a:rPr>
                        <a:t>em</a:t>
                      </a: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, on/om, in/</a:t>
                      </a:r>
                      <a:r>
                        <a:rPr lang="fr-FR" sz="1100" b="0" dirty="0" err="1">
                          <a:solidFill>
                            <a:schemeClr val="tx1"/>
                          </a:solidFill>
                        </a:rPr>
                        <a:t>im</a:t>
                      </a: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 selon la lettre qui suit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Classer par analogie et mémoriser les mots les plus fréquents comportant des graphèmes à prononciation variable : s-c-g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S’appuyer sur des critères morphologiques (radical, préfixe et suffixe) et analogies pour orthographier correctement tous les mots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473706"/>
                  </a:ext>
                </a:extLst>
              </a:tr>
              <a:tr h="424797">
                <a:tc vMerge="1"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Lettre muette finale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Comprendre sa présence à l’aide d’un mot de la même famille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L’anticiper à l’aide d’un mot de la même famille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4517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09473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D6FBFA-DEE4-D3C5-5DFA-334B989A3B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2">
            <a:extLst>
              <a:ext uri="{FF2B5EF4-FFF2-40B4-BE49-F238E27FC236}">
                <a16:creationId xmlns:a16="http://schemas.microsoft.com/office/drawing/2014/main" id="{81CAAA95-7CC4-BC2B-F0AB-09DFED9734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7298686"/>
              </p:ext>
            </p:extLst>
          </p:nvPr>
        </p:nvGraphicFramePr>
        <p:xfrm>
          <a:off x="172357" y="127373"/>
          <a:ext cx="8856253" cy="42196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843">
                  <a:extLst>
                    <a:ext uri="{9D8B030D-6E8A-4147-A177-3AD203B41FA5}">
                      <a16:colId xmlns:a16="http://schemas.microsoft.com/office/drawing/2014/main" val="1646150177"/>
                    </a:ext>
                  </a:extLst>
                </a:gridCol>
                <a:gridCol w="1661886">
                  <a:extLst>
                    <a:ext uri="{9D8B030D-6E8A-4147-A177-3AD203B41FA5}">
                      <a16:colId xmlns:a16="http://schemas.microsoft.com/office/drawing/2014/main" val="81267874"/>
                    </a:ext>
                  </a:extLst>
                </a:gridCol>
                <a:gridCol w="2227943">
                  <a:extLst>
                    <a:ext uri="{9D8B030D-6E8A-4147-A177-3AD203B41FA5}">
                      <a16:colId xmlns:a16="http://schemas.microsoft.com/office/drawing/2014/main" val="3858059693"/>
                    </a:ext>
                  </a:extLst>
                </a:gridCol>
                <a:gridCol w="2503714">
                  <a:extLst>
                    <a:ext uri="{9D8B030D-6E8A-4147-A177-3AD203B41FA5}">
                      <a16:colId xmlns:a16="http://schemas.microsoft.com/office/drawing/2014/main" val="251166294"/>
                    </a:ext>
                  </a:extLst>
                </a:gridCol>
                <a:gridCol w="2177867">
                  <a:extLst>
                    <a:ext uri="{9D8B030D-6E8A-4147-A177-3AD203B41FA5}">
                      <a16:colId xmlns:a16="http://schemas.microsoft.com/office/drawing/2014/main" val="986515993"/>
                    </a:ext>
                  </a:extLst>
                </a:gridCol>
              </a:tblGrid>
              <a:tr h="480767">
                <a:tc>
                  <a:txBody>
                    <a:bodyPr/>
                    <a:lstStyle/>
                    <a:p>
                      <a:pPr algn="ctr"/>
                      <a:endParaRPr lang="fr-FR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b="1" dirty="0">
                          <a:solidFill>
                            <a:schemeClr val="tx1"/>
                          </a:solidFill>
                        </a:rPr>
                        <a:t>GRAMMAIRE et ORTHOGRAPHE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chemeClr val="tx1"/>
                          </a:solidFill>
                        </a:rPr>
                        <a:t>CP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chemeClr val="tx1"/>
                          </a:solidFill>
                        </a:rPr>
                        <a:t>CE1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chemeClr val="tx1"/>
                          </a:solidFill>
                        </a:rPr>
                        <a:t>CE2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62258"/>
                  </a:ext>
                </a:extLst>
              </a:tr>
              <a:tr h="632589">
                <a:tc rowSpan="5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</a:rPr>
                        <a:t>Se repérer dans la phrase simple</a:t>
                      </a:r>
                    </a:p>
                  </a:txBody>
                  <a:tcPr marL="68580" marR="68580" marT="34290" marB="3429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La phrase simple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S’approprier progressivement la notion et ses 3 marqueurs essentiels (maj., point et sens)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L’identifier et distinguer les principaux constituants et les nommer : GS, verbe et complément sans distinguer ces derniers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→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0321498"/>
                  </a:ext>
                </a:extLst>
              </a:tr>
              <a:tr h="818148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Comprendre que certains éléments (sujet/verbe et </a:t>
                      </a:r>
                      <a:r>
                        <a:rPr lang="fr-FR" sz="1100" b="0" dirty="0" err="1">
                          <a:solidFill>
                            <a:schemeClr val="tx1"/>
                          </a:solidFill>
                        </a:rPr>
                        <a:t>dét</a:t>
                      </a: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./nom/adj) fonctionnent ensemble et constituent un système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7246382"/>
                  </a:ext>
                </a:extLst>
              </a:tr>
              <a:tr h="1189267">
                <a:tc vMerge="1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Les 3 types de phrases (déclarative, interrogative et exclamative)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S’appuyer sur la ponctuation pour les reconnaitre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Les reconnaitre et les utiliser en lien avec la ponctuation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Les reconnaitre et savoir en produire en utilisant la ponctuation de fin de phrase (.!?)</a:t>
                      </a:r>
                    </a:p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Reconnaitre les marques du discours rapporté (« … »)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2110676"/>
                  </a:ext>
                </a:extLst>
              </a:tr>
              <a:tr h="466296">
                <a:tc vMerge="1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Les formes négative et exclamative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Les reconnaitre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Les reconnaitre et savoir effectuer des transformations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Les reconnaitre et savoir en produire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4395528"/>
                  </a:ext>
                </a:extLst>
              </a:tr>
              <a:tr h="632589">
                <a:tc vMerge="1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Les classe de mots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Constituer des corpus : noms, verbes, </a:t>
                      </a:r>
                      <a:r>
                        <a:rPr lang="fr-FR" sz="1100" b="0" dirty="0" err="1">
                          <a:solidFill>
                            <a:schemeClr val="tx1"/>
                          </a:solidFill>
                        </a:rPr>
                        <a:t>dét</a:t>
                      </a: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., adj., pronoms pers.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Différencier le déterminant, le nom commun, le nom propre, l’adjectif, le verbe et le pronom personnel sujet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Différencier et nommer les classes étudiées en CE1 + l’adverbe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85151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26861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C01D42-40E5-47AB-6B15-FCF1B4787D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2">
            <a:extLst>
              <a:ext uri="{FF2B5EF4-FFF2-40B4-BE49-F238E27FC236}">
                <a16:creationId xmlns:a16="http://schemas.microsoft.com/office/drawing/2014/main" id="{94A6C4D8-5749-C46D-3A1D-13A7A69E4D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6069286"/>
              </p:ext>
            </p:extLst>
          </p:nvPr>
        </p:nvGraphicFramePr>
        <p:xfrm>
          <a:off x="172357" y="127373"/>
          <a:ext cx="8856253" cy="48350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8214">
                  <a:extLst>
                    <a:ext uri="{9D8B030D-6E8A-4147-A177-3AD203B41FA5}">
                      <a16:colId xmlns:a16="http://schemas.microsoft.com/office/drawing/2014/main" val="1646150177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81267874"/>
                    </a:ext>
                  </a:extLst>
                </a:gridCol>
                <a:gridCol w="2394857">
                  <a:extLst>
                    <a:ext uri="{9D8B030D-6E8A-4147-A177-3AD203B41FA5}">
                      <a16:colId xmlns:a16="http://schemas.microsoft.com/office/drawing/2014/main" val="3858059693"/>
                    </a:ext>
                  </a:extLst>
                </a:gridCol>
                <a:gridCol w="2387600">
                  <a:extLst>
                    <a:ext uri="{9D8B030D-6E8A-4147-A177-3AD203B41FA5}">
                      <a16:colId xmlns:a16="http://schemas.microsoft.com/office/drawing/2014/main" val="251166294"/>
                    </a:ext>
                  </a:extLst>
                </a:gridCol>
                <a:gridCol w="2504439">
                  <a:extLst>
                    <a:ext uri="{9D8B030D-6E8A-4147-A177-3AD203B41FA5}">
                      <a16:colId xmlns:a16="http://schemas.microsoft.com/office/drawing/2014/main" val="986515993"/>
                    </a:ext>
                  </a:extLst>
                </a:gridCol>
              </a:tblGrid>
              <a:tr h="480767">
                <a:tc>
                  <a:txBody>
                    <a:bodyPr/>
                    <a:lstStyle/>
                    <a:p>
                      <a:pPr algn="ctr"/>
                      <a:endParaRPr lang="fr-FR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b="1" dirty="0">
                          <a:solidFill>
                            <a:schemeClr val="tx1"/>
                          </a:solidFill>
                        </a:rPr>
                        <a:t>GRAMMAIRE et ORTHOGRAPHE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chemeClr val="tx1"/>
                          </a:solidFill>
                        </a:rPr>
                        <a:t>CP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chemeClr val="tx1"/>
                          </a:solidFill>
                        </a:rPr>
                        <a:t>CE1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chemeClr val="tx1"/>
                          </a:solidFill>
                        </a:rPr>
                        <a:t>CE2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62258"/>
                  </a:ext>
                </a:extLst>
              </a:tr>
              <a:tr h="632589">
                <a:tc rowSpan="5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</a:rPr>
                        <a:t>Découvrir, comprendre et mettre en œuvre l’orthographe grammaticale</a:t>
                      </a:r>
                    </a:p>
                  </a:txBody>
                  <a:tcPr marL="68580" marR="68580" marT="34290" marB="3429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Comprendre</a:t>
                      </a:r>
                    </a:p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Les notions de masculin et de féminin</a:t>
                      </a:r>
                    </a:p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Les notions de singulier et de pluriel (plus qu’un, plusieurs)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0321498"/>
                  </a:ext>
                </a:extLst>
              </a:tr>
              <a:tr h="818148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Se familiariser avec la notion de « chaine d’accords » (</a:t>
                      </a:r>
                      <a:r>
                        <a:rPr lang="fr-FR" sz="1100" b="0" dirty="0" err="1">
                          <a:solidFill>
                            <a:schemeClr val="tx1"/>
                          </a:solidFill>
                        </a:rPr>
                        <a:t>dét</a:t>
                      </a: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./nom/adj.) en repérant et identifiant les régularités des marques (genre nombre)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Reconnaitre le GN et en écoutant des transformations de phrases à l’oral puis en les observant à l’écrit, comprendre les liens dans la « chaine d’accords »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Repérer, comprendre et mettre en œuvre les marques d’accords au sein du GN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7246382"/>
                  </a:ext>
                </a:extLst>
              </a:tr>
              <a:tr h="983446">
                <a:tc vMerge="1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S’initier à l’identification de la relation sujet-verbe à partir du sens et de l’observation des effets des transformations liées aux temps et aux personnes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Identifier la relation sujet-verbe à partir de l’observation des effets des transformations liés au changement de temps dans des situation simples (groupe sujet + verbe)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Identifier, dans des situations simples, la relation sujet-verbe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2110676"/>
                  </a:ext>
                </a:extLst>
              </a:tr>
              <a:tr h="466296">
                <a:tc vMerge="1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Observer les différentes formes verbales fréquentes et régulières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Identifier le radical et la terminaison d’un verbe du 1er groupe conjugué et trouver son infinitif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Identifier le radical et la terminaison d’un verbe conjugué au programme et trouver son infinitif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4395528"/>
                  </a:ext>
                </a:extLst>
              </a:tr>
              <a:tr h="632589">
                <a:tc vMerge="1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Apprendre à conjuguer </a:t>
                      </a:r>
                      <a:r>
                        <a:rPr lang="fr-FR" sz="1100" b="0" i="1" dirty="0">
                          <a:solidFill>
                            <a:schemeClr val="tx1"/>
                          </a:solidFill>
                        </a:rPr>
                        <a:t>être</a:t>
                      </a: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 et </a:t>
                      </a:r>
                      <a:r>
                        <a:rPr lang="fr-FR" sz="1100" b="0" i="1" dirty="0">
                          <a:solidFill>
                            <a:schemeClr val="tx1"/>
                          </a:solidFill>
                        </a:rPr>
                        <a:t>avoir</a:t>
                      </a: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 au présent de l’indicatif et commencer à les mobiliser à l’écrit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Apprendre à conjuguer au présent, à l’imparfait, au futur puis au passé composé de l’indicatif </a:t>
                      </a:r>
                      <a:r>
                        <a:rPr lang="fr-FR" sz="1100" b="0" i="1" dirty="0">
                          <a:solidFill>
                            <a:schemeClr val="tx1"/>
                          </a:solidFill>
                        </a:rPr>
                        <a:t>être</a:t>
                      </a: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 et </a:t>
                      </a:r>
                      <a:r>
                        <a:rPr lang="fr-FR" sz="1100" b="0" i="1" dirty="0">
                          <a:solidFill>
                            <a:schemeClr val="tx1"/>
                          </a:solidFill>
                        </a:rPr>
                        <a:t>avoir</a:t>
                      </a: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 et les verbes du 1er groupe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Apprendre à conjuguer au présent, à l’imparfait, au futur et au passé composé de l’indicatif </a:t>
                      </a:r>
                      <a:r>
                        <a:rPr lang="fr-FR" sz="1100" b="0" i="1" dirty="0">
                          <a:solidFill>
                            <a:schemeClr val="tx1"/>
                          </a:solidFill>
                        </a:rPr>
                        <a:t>être</a:t>
                      </a: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 et </a:t>
                      </a:r>
                      <a:r>
                        <a:rPr lang="fr-FR" sz="1100" b="0" i="1" dirty="0">
                          <a:solidFill>
                            <a:schemeClr val="tx1"/>
                          </a:solidFill>
                        </a:rPr>
                        <a:t>avoir</a:t>
                      </a:r>
                      <a:r>
                        <a:rPr lang="fr-FR" sz="1100" b="0" i="0" dirty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 les verbes du 1er groupe et les verbes irréguliers du 3</a:t>
                      </a:r>
                      <a:r>
                        <a:rPr lang="fr-FR" sz="1100" b="0" baseline="30000" dirty="0">
                          <a:solidFill>
                            <a:schemeClr val="tx1"/>
                          </a:solidFill>
                        </a:rPr>
                        <a:t>ème</a:t>
                      </a:r>
                      <a:r>
                        <a:rPr lang="fr-FR" sz="1100" b="0" dirty="0">
                          <a:solidFill>
                            <a:schemeClr val="tx1"/>
                          </a:solidFill>
                        </a:rPr>
                        <a:t> groupe (faire, aller, dire, venir, pouvoir, voir, vouloir, prendre)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85151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17237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1683</TotalTime>
  <Words>2365</Words>
  <Application>Microsoft Office PowerPoint</Application>
  <PresentationFormat>Affichage à l'écran (16:9)</PresentationFormat>
  <Paragraphs>309</Paragraphs>
  <Slides>9</Slides>
  <Notes>9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Christelle</dc:creator>
  <cp:lastModifiedBy>Nicolas Biguenet</cp:lastModifiedBy>
  <cp:revision>99</cp:revision>
  <dcterms:modified xsi:type="dcterms:W3CDTF">2025-07-15T07:40:45Z</dcterms:modified>
</cp:coreProperties>
</file>