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11"/>
  </p:notesMasterIdLst>
  <p:sldIdLst>
    <p:sldId id="268" r:id="rId2"/>
    <p:sldId id="353" r:id="rId3"/>
    <p:sldId id="354" r:id="rId4"/>
    <p:sldId id="355" r:id="rId5"/>
    <p:sldId id="356" r:id="rId6"/>
    <p:sldId id="358" r:id="rId7"/>
    <p:sldId id="359" r:id="rId8"/>
    <p:sldId id="360" r:id="rId9"/>
    <p:sldId id="36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99FF99"/>
    <a:srgbClr val="FFCC66"/>
    <a:srgbClr val="FF990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B854F4-DAD3-4796-B587-69EDEEDD8DB9}">
  <a:tblStyle styleId="{11B854F4-DAD3-4796-B587-69EDEEDD8D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65A5818-91DA-4400-851C-00DBC44C59E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6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E7B9A-C7E2-4D7D-9125-26DB273E9DA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958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011787-91B0-318D-6C62-48A1319BF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FC6405A-00F5-BAF7-9376-D79CB227D5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988394E-6BD7-05E2-C3D3-2BA34A55F3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BA0F8C-E9CC-9C93-BC60-2453B9C1B1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E7B9A-C7E2-4D7D-9125-26DB273E9DA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630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AD0CAA-0EB7-AA92-D84E-536780CBC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0D8C423-9F00-B1B9-9065-C48BDE88C5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1038D4-997B-82CE-E929-AD2DDD8AD0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C44C1B-6602-AE85-0644-EC29C34FB7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E7B9A-C7E2-4D7D-9125-26DB273E9DA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70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3D1A12-E270-CDBC-2A4E-73F260F10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C0C066A-B20E-261F-2E1E-BFEEE73476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19056AA-42F1-CF72-55B3-4F80E49E6F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6FE720-1902-9A99-D66D-E6BAED55AB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E7B9A-C7E2-4D7D-9125-26DB273E9DA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78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D376C5-37CA-160B-6B0F-F4C681EB3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F9236DB-D1C0-EAFF-4F50-082DEDBC24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36F2A4D-CE33-1A59-E601-91761668BB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3C3D091-A704-9E57-4D94-B16AB5D1A7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E7B9A-C7E2-4D7D-9125-26DB273E9DA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74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09761-455D-62FE-2087-F4260A769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695557F-9798-381A-D7B0-F5581E54FE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EE97AF6-7CBA-CBBA-74A3-A5595A5416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DC805E-9F57-FAB3-AD88-F720D4FB27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E7B9A-C7E2-4D7D-9125-26DB273E9DA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293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B9F322-9DBB-2BA0-8CDF-A33E78EA0E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6280FED-0056-121F-3CF6-E9D1E2CB42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DC4F848-67A8-9CF1-B67F-F68CA4643F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D5E06C-7805-F343-EECA-167F17C0D7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E7B9A-C7E2-4D7D-9125-26DB273E9DA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889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0174C-454A-E856-5CB1-463131ACD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D23A83D-0EEA-23F0-AE51-8EDED8CA5F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3A6B8A6-EA65-F921-021B-3182E82A7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E1635C-1D20-FCB5-A888-7DD8105D45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E7B9A-C7E2-4D7D-9125-26DB273E9DA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223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0CDC1D-99EB-FBA3-3818-C0E18315DE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D470F18-09F8-58AF-9E91-4D7903ED85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CB60504-9CFC-B8E3-99F4-756C29534E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8BF92D-6C95-C0AA-45E2-D5F888825E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E7B9A-C7E2-4D7D-9125-26DB273E9DA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15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65212"/>
            <a:ext cx="3886200" cy="735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3100"/>
            <a:ext cx="3200400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0424-96ED-4A84-B69A-F117CF329278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3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64BA-55CC-41F5-922A-C7BB097D960C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0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37319"/>
            <a:ext cx="1028700" cy="292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37319"/>
            <a:ext cx="3009900" cy="292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CDFB-BD6B-4AF6-BD29-A185DADA5DD9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6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ED7C-5CF5-40AB-AACE-E9273122A836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9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203450"/>
            <a:ext cx="3886200" cy="681038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453357"/>
            <a:ext cx="3886200" cy="750094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DD9D-BA1A-45D7-802C-62883FE29495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2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00100"/>
            <a:ext cx="20193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800100"/>
            <a:ext cx="20193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40F-1AB5-4BAF-8573-C23BFED7A175}" type="datetime1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7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7556"/>
            <a:ext cx="2020094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087438"/>
            <a:ext cx="2020094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767556"/>
            <a:ext cx="2020888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087438"/>
            <a:ext cx="2020888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C66-290D-4187-BC2D-56805F10E30F}" type="datetime1">
              <a:rPr lang="en-US" smtClean="0"/>
              <a:t>7/15/2025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9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0E6B-9AAB-439B-ABB2-EFC8761F2916}" type="datetime1">
              <a:rPr lang="en-US" smtClean="0"/>
              <a:t>7/15/2025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2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E06B-B198-41BF-920D-6C57A148A5AC}" type="datetime1">
              <a:rPr lang="en-US" smtClean="0"/>
              <a:t>7/15/2025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5"/>
            <a:ext cx="1504157" cy="5810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36525"/>
            <a:ext cx="2555875" cy="292655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17550"/>
            <a:ext cx="1504157" cy="2345532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509-FC7A-49A4-AC4E-E04E24813D37}" type="datetime1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1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2400300"/>
            <a:ext cx="2743200" cy="283369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306388"/>
            <a:ext cx="2743200" cy="20574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2683669"/>
            <a:ext cx="2743200" cy="402431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B2A-B881-4F03-8751-97360BF1F301}" type="datetime1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41148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E768-C10D-45A4-84F9-61CF26EC2659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1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747376"/>
              </p:ext>
            </p:extLst>
          </p:nvPr>
        </p:nvGraphicFramePr>
        <p:xfrm>
          <a:off x="172357" y="127374"/>
          <a:ext cx="8799285" cy="4888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57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017486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1799771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24892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LECTURE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258"/>
                  </a:ext>
                </a:extLst>
              </a:tr>
              <a:tr h="424797"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Identifier les mots de manière de plus en plus aisée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rgbClr val="FF0000"/>
                          </a:solidFill>
                        </a:rPr>
                        <a:t>Décoder 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</a:rPr>
                        <a:t>ET </a:t>
                      </a:r>
                      <a:r>
                        <a:rPr lang="fr-FR" sz="1100" b="0" dirty="0">
                          <a:solidFill>
                            <a:srgbClr val="FF0000"/>
                          </a:solidFill>
                        </a:rPr>
                        <a:t>encoder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12 à 15 CGP découverte</a:t>
                      </a:r>
                    </a:p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P3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25 à 30 CGP découverte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 CGP vues au CP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Décoder toutes les CGP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 toutes les CGP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57150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Déchiffrer des syllabes, des mots, des phrases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P3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 : 15 à 30 mots/min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 : 30 mots/min sans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prép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. 50 mots/min si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prép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Lire un texte nouveau en s’appuyant sur un décodage rapide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57150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Les lettres muettes et appuis sur le sens des mots pour les déchiffrer.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P3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Prise de conscience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Repérer les lettres muettes et liaisons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Mémoriser les mots fréquents et réguliers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Identifier directement les mots courants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 la lecture des mots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28356"/>
                  </a:ext>
                </a:extLst>
              </a:tr>
              <a:tr h="424797">
                <a:tc rowSpan="6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Lire à haute voix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Oraliser des syllabes puis des mots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P1 Lien avec l’encodage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Oraliser des mots et des phrases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P3 Lien avec l’encodage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41958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Lire des textes 100% déchiffrables (automatisation de la lecture)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P3 Lien avec l’encodage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 : 30 mots/min sans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prép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. 50 mots/min si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prép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 : 70 mots/min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Textes narratifs, documentaires et prescriptifs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 : 90 mots/min</a:t>
                      </a:r>
                    </a:p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73706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Les marques de ponctuation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Identifier et prendre en compte dans un texte préparé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Respecter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1728"/>
                  </a:ext>
                </a:extLst>
              </a:tr>
              <a:tr h="374009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Lecture expressive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(amorcer)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Avec les liaisons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94068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Manifester sa compréhension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Par une lecture expressive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06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1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5CC1D0-410C-4F6F-40C5-0B45B4709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179F642E-289D-04DD-2D49-BD88CD495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2581"/>
              </p:ext>
            </p:extLst>
          </p:nvPr>
        </p:nvGraphicFramePr>
        <p:xfrm>
          <a:off x="143873" y="22060"/>
          <a:ext cx="8856253" cy="4974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2010228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1817915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050142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657928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24892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LECTURE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258"/>
                  </a:ext>
                </a:extLst>
              </a:tr>
              <a:tr h="424797">
                <a:tc row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Comprendre un texte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Dégager le sens d’un texte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Entendu puis lu (sens global)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Lu en autonomie après une séance dédiée à la compréhension (sens global)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Narratif, poétique, documentaire ou théâtral lu ou entendu en s’appuyant sur les caractéristiques de ces textes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42126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Identifier les mots et expressions inconnus dans un texte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Chercher à donner un sens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Développer des stratégies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Adopter une posture active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38462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Dans la chaine anaphorique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Se repérer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S’appuyer sur le sens du texte pour résoudre les ambigüités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S’appuyer sur le sens du texte pour résoudre les ambigüités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Comprendre ce qui est implicite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Inférences simples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Inférences simples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S’appuyer sur des indices explicites et sur ses propres connaissances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28356"/>
                  </a:ext>
                </a:extLst>
              </a:tr>
              <a:tr h="400801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Justifier ses réponses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par un retour au texte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par un retour au texte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Revenir au texte pour identifier et comprendre les éléments complexes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75150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Lire et comprendre un texte narratif, informatif ou prescriptif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D’une dizaine de lignes en autonomie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D’une quinzaine de lignes en autonomie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D’une vingtaine de lignes en autonomie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51062"/>
                  </a:ext>
                </a:extLst>
              </a:tr>
              <a:tr h="424797">
                <a:tc rowSpan="5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Devenir lecteur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Lire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5 à 10 œuvres complètes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En autonomie, 5 à 10 œuvres complètes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En autonomie, 5 à 10 œuvres complètes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Repérer et reconnaitre des types de personnages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Se familiariser avec différents genres et types de textes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41958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Aller vers les livres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Choisir un titre personnel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Faire preuve d’initiative en fonction de ses gouts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73706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Relier ses lectures à son expérience personnelle (réseau)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51728"/>
                  </a:ext>
                </a:extLst>
              </a:tr>
              <a:tr h="374009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Lieux de lecture, acteurs du livre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Fréquenter et se familiariser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Fréquenter et se familiariser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Fréquenter et se familiariser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94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07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482DF8-6A0C-9A7F-AD06-CB4E854DEE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E9C5AEE8-82E2-6722-A9D7-152B08883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206266"/>
              </p:ext>
            </p:extLst>
          </p:nvPr>
        </p:nvGraphicFramePr>
        <p:xfrm>
          <a:off x="172357" y="127374"/>
          <a:ext cx="8856253" cy="448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383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1935480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269670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24892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ÉCRITURE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258"/>
                  </a:ext>
                </a:extLst>
              </a:tr>
              <a:tr h="424797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Apprendre à écrire en écriture cursive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Écriture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Graphèmes étudiés, enchainer avec fluidité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transcription de toutes les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minusc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. scriptes en cursives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42126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lettres dans les 4 écritures (scripte et cursive,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minusc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. et maj.)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P2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Les reconnaitre et apprendre le tracé normé des maj. cursives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Automatiser l’écriture de toutes les lettres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minusc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. et maj.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379054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Encoder puis écrire sous la dictée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Encoder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syllabes et mots (progression CGP)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Écrire sous la dictée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fin P2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mots avec lettres muettes + accords dans le GN</a:t>
                      </a:r>
                    </a:p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 mots et phrases + accords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Attendu 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 orthographier correctement les mots fréquents réguliers ou non et phrases selon accords étudiés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Orthographier correctement les mots fréquents réguliers ou non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Accords dans le GN + marque –nt du groupe verbal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28356"/>
                  </a:ext>
                </a:extLst>
              </a:tr>
              <a:tr h="424797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Copier et acquérir des stratégies de copie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Copier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syllabes + mots avec lettres muettes</a:t>
                      </a:r>
                    </a:p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Fin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une phrase (lien CGP) </a:t>
                      </a:r>
                    </a:p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Attendu 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 3 ou 4 phrases sans erreurs et lisibles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 le geste d’écriture cursive par la copie de texte en temps limité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Fin P1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 4 à 5 phrases courtes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P3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5 ou 6 lignes sans erreur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Fin 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 10 lignes sans effort avec ponctuation et mise en page)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Une dizaine de lignes sans erreur (vitesse, exactitude, mise en page complexe)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Stratégies de copie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Fin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commencer à dépasser copie lettre à lettre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 et mesurer l’efficacité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 et mesurer l’efficacité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41958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Relire après copie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Fin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commencer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73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47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E728E-3CF0-172C-E434-94EE686D4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8B5E684-6B59-2F15-00CB-E31071E70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900760"/>
              </p:ext>
            </p:extLst>
          </p:nvPr>
        </p:nvGraphicFramePr>
        <p:xfrm>
          <a:off x="172357" y="127373"/>
          <a:ext cx="8856253" cy="474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383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1935480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269670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287668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ÉCRITURE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258"/>
                  </a:ext>
                </a:extLst>
              </a:tr>
              <a:tr h="2379802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Produire </a:t>
                      </a:r>
                      <a:r>
                        <a:rPr lang="fr-FR" sz="1200" b="1">
                          <a:solidFill>
                            <a:schemeClr val="tx1"/>
                          </a:solidFill>
                        </a:rPr>
                        <a:t>des écrits</a:t>
                      </a:r>
                      <a:endParaRPr lang="fr-FR" sz="1200" b="1" dirty="0"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Écrire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graphèmes, syllabes, mots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phrase à partir de mots connus (avec aide) 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Dictée à l’adulte</a:t>
                      </a:r>
                    </a:p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P2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1 à 5 lignes porteuses de sens en lien avec la lecture (transformer un écrit en quelques points seulement)</a:t>
                      </a:r>
                    </a:p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1 à 5 lignes porteuses de sens en lien avec la lecture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les premières semaines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une phrase simple à partir d’une phrase prototypique, en changeant un puis plusieurs mots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un texte court de 1 à 3 phrases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P1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insérer des connecteurs pour rendre cohérent l’enchainement de plusieurs phrases </a:t>
                      </a:r>
                    </a:p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: un texte de 6 ou 7 phrases maximum en assurant la cohérence syntaxique et logique du texte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Attendu 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Écrire pour transmettre un message, une émotion, une information… à un destinataire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Écrire un texte d’une dizaine de lignes de différents types et relevant de différents enseignements : respecter la syntaxe, les règles orthographiques étudiées, réemployer un lexique précis et prendre en compte des contraintes d’écriture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103734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Méthodologie de production d’écrit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 Commencer à planifier, mettre en mots avec vigilance orthographique, relire et réviser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P1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 Continuer à planifier, mettre en mots avec vigilance orthographique, relire et réviser après retours immédiats du professeur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Attendu 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Relire son texte méthodiquement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10373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Par relecture à haute voix de l’écrit par l’enseignant ou à l’aide d’outils construits à cet effet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P5 :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Repérer les dysfonctionnements de son texte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Dès P1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 Retravailler un texte en fonction (issu de lecture ou écriture) d’1 ou 2 contraintes d’écriture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Attendu P5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Rédiger quelques phrases qui permettent d’entrainer les automatismes appris en grammaire et en orthographe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78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FED0FF-3F1A-61AF-2371-97AF95F7DA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F55E0E8-6979-39C8-8453-CC89C585E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342066"/>
              </p:ext>
            </p:extLst>
          </p:nvPr>
        </p:nvGraphicFramePr>
        <p:xfrm>
          <a:off x="172357" y="127373"/>
          <a:ext cx="8856253" cy="464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383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1238431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242458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053771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526210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32933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ORAL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258"/>
                  </a:ext>
                </a:extLst>
              </a:tr>
              <a:tr h="9680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Écouter pour comprendre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Comprendre un message entendu de quelques minutes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Mémoriser quelques informations importantes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Repérer, mémoriser, classer ou ordonner les informations importantes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Repérer, mémoriser et relier entre elles plusieurs informations importantes pour construire la cohérence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Évaluer son degré de compréhension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184624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Dire pour être compris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Mener une brève production orale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Rapporter, raconter, décrire ou expliquer (lexique appris et organisateurs du discours)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S’écouter pour progresser et reformuler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Oraliser un texte mémorisé ou préparé en tenant compte de son auditoire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Raconter, décrire, expliquer, comparer ou exposer (utiliser l’ensemble des temps verbaux)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Utiliser des critères définis pour évaluer sa prestation ou celle des autres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De plus en plus longue et structurée pour raconter, expliquer, argumenter et justifier.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Maintenir l’intérêt de son auditoire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748479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Participer à des échanges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Participer aux échanges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Respecter les règles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Écouter les autres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Donner son avis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Respecter le propos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Tenir compte de ce qui a déjà été dit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7484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Niveau de langue selon les situations de communication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Prendre conscience des écarts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Adapter le registre (familier, courant, soutenu)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Adapter le registre et la posture (jeux de rôles)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41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51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378CF3-1653-1B20-BAEB-F990CE651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294770C4-952F-7316-C25F-5728950C6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77757"/>
              </p:ext>
            </p:extLst>
          </p:nvPr>
        </p:nvGraphicFramePr>
        <p:xfrm>
          <a:off x="172357" y="127374"/>
          <a:ext cx="8856253" cy="4933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29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177142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132511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657928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24892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VOCABULAIRE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258"/>
                  </a:ext>
                </a:extLst>
              </a:tr>
              <a:tr h="424797"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Enrichir son vocabulaire dans tous les enseignements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Enrichir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En contexte le vocabulaire appris au cycle 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répertoires constitués au CP en ajoutant expressions et locutions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répertoires constitués au CP et CE1 en ajoutant expressions et locutions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42126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Utiliser différentes formulations, associées à un même réseau, en contexte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Automatiser l’utilisation de différentes formulations, associées à un même réseau, en contexte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38462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Polysémie et différence sens propre / sens figuré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Sensibilisation sans en apprendre le concept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Comprendre la différence entre sens propre et sens figuré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Comprendre le lien sémantique entre sens propre et sens figuré dans les cas les plus fréquents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Utilisation de dictionnaires adaptés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Commencer à le mobiliser l’ordre alphabétique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Prendre l’habitude de consulter des articles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Consulter avec aisance des articles pour y vérifier le sens supposé de mots rencontrés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28356"/>
                  </a:ext>
                </a:extLst>
              </a:tr>
              <a:tr h="400801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S’appuyer sur la morphologie des mots pour en trouver le sens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S’appuyer sur la morphologie des mots pour en trouver le sens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75150"/>
                  </a:ext>
                </a:extLst>
              </a:tr>
              <a:tr h="424797"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Établir des relations entre les mots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Constituer des répertoires de mots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Par thème, par classe grammaticale, par famille de mots, par analogies morphologiques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Enrichir les répertoires précédents avec des mots, des expressions et des association fréquentes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Savoir proposer et justifier une catégorisation du corpus de mots étudié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Percevoir de grandes catégories et hiérarchiser les termes génériques de base et spécifiques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41958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Avoir trouver des synonymes et des antonymes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Trier et apparier les mots et leurs dérivés en fonction des préfixes et suffixes identifiés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Trier et apparier les mots et leurs dérivés en fonction des préfixes et suffixes identifiés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73706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Percevoir les niveaux de langue familier, courant et soutenu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Savoir utiliser les niveaux de langue (familier, courant, soutenu) en fonction des situations et des interlocuteurs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51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81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19DCD5-77EC-8636-F54C-02A24B5E1D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02D7A9-9BA9-3F6E-67A4-44C5F0CCB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42446"/>
              </p:ext>
            </p:extLst>
          </p:nvPr>
        </p:nvGraphicFramePr>
        <p:xfrm>
          <a:off x="172357" y="127374"/>
          <a:ext cx="8856253" cy="4560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29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264228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393768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657928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24892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VOCABULAIRE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258"/>
                  </a:ext>
                </a:extLst>
              </a:tr>
              <a:tr h="424797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Réemployer le vocabulaire étudié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Réemployer et mémoriser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Le vocabulaire appris en maternelle</a:t>
                      </a:r>
                    </a:p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Les expressions et les mots appris en fonction de contraintes de production orale ou écrite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Mobiliser les mots rencontrés en contexte en fonction des lectures et des activités conduites pour mieux parler, mieux comprendre et mieux écrire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Employer à bon escient et rigoureusement les mots étudiés, en référence à leur contexte d’emploi et leur éventuelle polysémie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 Automatiser la restitution des mots d’un corpus étudié (fluence verbale)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42126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Percevoir la différence entre deux niveaux de langue et choisir le plus adapté à la situation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Utiliser les relations établies entre les mots depuis le cycle 1 (champ lexical, classe grammaticale, morphologie, niveau de langue) pour varier et adapter son expression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Changer de niveau de langue selon les situations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424797"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Mémoriser l’orthographe lexicale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Mémoriser l’orthographe et pouvoir écrire sous la dictée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Mots réguliers fréquemment rencontrés et du lexique le plus couramment employé (CGP étudiées)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Mots réguliers et irréguliers fréquemment rencontrés et du lexique le plus couramment employé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Mots réguliers et irréguliers fréquemment rencontrés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accents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Identifier et nommer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En tenir compte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41958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Connaitre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La valeur sonore de s-c-g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An/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, en/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em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, on/om, in/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im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selon la lettre qui suit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Classer par analogie et mémoriser les mots les plus fréquents comportant des graphèmes à prononciation variable : s-c-g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S’appuyer sur des critères morphologiques (radical, préfixe et suffixe) et analogies pour orthographier correctement tous les mots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73706"/>
                  </a:ext>
                </a:extLst>
              </a:tr>
              <a:tr h="424797">
                <a:tc v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Lettre muette finale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Comprendre sa présence à l’aide d’un mot de la même famille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L’anticiper à l’aide d’un mot de la même famille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51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94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D6FBFA-DEE4-D3C5-5DFA-334B989A3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81CAAA95-7CC4-BC2B-F0AB-09DFED973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98686"/>
              </p:ext>
            </p:extLst>
          </p:nvPr>
        </p:nvGraphicFramePr>
        <p:xfrm>
          <a:off x="172357" y="127373"/>
          <a:ext cx="8856253" cy="421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43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1661886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227943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503714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177867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480767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GRAMMAIRE et ORTHOGRAPHE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258"/>
                  </a:ext>
                </a:extLst>
              </a:tr>
              <a:tr h="632589"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Se repérer dans la phrase simple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La phrase simple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S’approprier progressivement la notion et ses 3 marqueurs essentiels (maj., point et sens)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L’identifier et distinguer les principaux constituants et les nommer : GS, verbe et complément sans distinguer ces derniers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→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81814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Comprendre que certains éléments (sujet/verbe et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dét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./nom/adj) fonctionnent ensemble et constituent un système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1189267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3 types de phrases (déclarative, interrogative et exclamative)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S’appuyer sur la ponctuation pour les reconnaitre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reconnaitre et les utiliser en lien avec la ponctuation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reconnaitre et savoir en produire en utilisant la ponctuation de fin de phrase (.!?)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Reconnaitre les marques du discours rapporté (« … »)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110676"/>
                  </a:ext>
                </a:extLst>
              </a:tr>
              <a:tr h="466296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formes négative et exclamative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reconnaitre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reconnaitre et savoir effectuer des transformations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reconnaitre et savoir en produire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395528"/>
                  </a:ext>
                </a:extLst>
              </a:tr>
              <a:tr h="632589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classe de mots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Constituer des corpus : noms, verbes,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dét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., adj., pronoms pers.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Différencier le déterminant, le nom commun, le nom propre, l’adjectif, le verbe et le pronom personnel sujet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Différencier et nommer les classes étudiées en CE1 + l’adverbe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15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68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C01D42-40E5-47AB-6B15-FCF1B4787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94A6C4D8-5749-C46D-3A1D-13A7A69E4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69286"/>
              </p:ext>
            </p:extLst>
          </p:nvPr>
        </p:nvGraphicFramePr>
        <p:xfrm>
          <a:off x="172357" y="127373"/>
          <a:ext cx="8856253" cy="4835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14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504439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480767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GRAMMAIRE et ORTHOGRAPHE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CE2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258"/>
                  </a:ext>
                </a:extLst>
              </a:tr>
              <a:tr h="632589"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Découvrir, comprendre et mettre en œuvre l’orthographe grammaticale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Comprendre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notions de masculin et de féminin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Les notions de singulier et de pluriel (plus qu’un, plusieurs)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81814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Se familiariser avec la notion de « chaine d’accords » (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dét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./nom/adj.) en repérant et identifiant les régularités des marques (genre nombre)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Reconnaitre le GN et en écoutant des transformations de phrases à l’oral puis en les observant à l’écrit, comprendre les liens dans la « chaine d’accords »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Repérer, comprendre et mettre en œuvre les marques d’accords au sein du GN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983446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S’initier à l’identification de la relation sujet-verbe à partir du sens et de l’observation des effets des transformations liées aux temps et aux personnes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Identifier la relation sujet-verbe à partir de l’observation des effets des transformations liés au changement de temps dans des situation simples (groupe sujet + verbe)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Identifier, dans des situations simples, la relation sujet-verbe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110676"/>
                  </a:ext>
                </a:extLst>
              </a:tr>
              <a:tr h="466296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Observer les différentes formes verbales fréquentes et régulières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Identifier le radical et la terminaison d’un verbe du 1er groupe conjugué et trouver son infinitif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Identifier le radical et la terminaison d’un verbe conjugué au programme et trouver son infinitif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395528"/>
                  </a:ext>
                </a:extLst>
              </a:tr>
              <a:tr h="632589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Apprendre à conjuguer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</a:rPr>
                        <a:t>être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</a:rPr>
                        <a:t>avoir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au présent de l’indicatif et commencer à les mobiliser à l’écrit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Apprendre à conjuguer au présent, à l’imparfait, au futur puis au passé composé de l’indicatif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</a:rPr>
                        <a:t>être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</a:rPr>
                        <a:t>avoir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et les verbes du 1er groupe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Apprendre à conjuguer au présent, à l’imparfait, au futur et au passé composé de l’indicatif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</a:rPr>
                        <a:t>être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</a:rPr>
                        <a:t>avoir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les verbes du 1er groupe et les verbes irréguliers du 3</a:t>
                      </a:r>
                      <a:r>
                        <a:rPr lang="fr-FR" sz="1100" b="0" baseline="30000" dirty="0">
                          <a:solidFill>
                            <a:schemeClr val="tx1"/>
                          </a:solidFill>
                        </a:rPr>
                        <a:t>ème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groupe (faire, aller, dire, venir, pouvoir, voir, vouloir, prendre)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15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723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2365</Words>
  <Application>Microsoft Office PowerPoint</Application>
  <PresentationFormat>Affichage à l'écran (16:9)</PresentationFormat>
  <Paragraphs>309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Christelle</dc:creator>
  <cp:lastModifiedBy>Nicolas Biguenet</cp:lastModifiedBy>
  <cp:revision>99</cp:revision>
  <dcterms:modified xsi:type="dcterms:W3CDTF">2025-07-15T07:40:45Z</dcterms:modified>
</cp:coreProperties>
</file>