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67" r:id="rId3"/>
    <p:sldId id="269" r:id="rId4"/>
    <p:sldId id="271" r:id="rId5"/>
    <p:sldId id="272" r:id="rId6"/>
    <p:sldId id="274" r:id="rId7"/>
    <p:sldId id="275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3FBF6-3D06-4430-BE07-6F5B2EC925A5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17E09-73DA-42A1-B3AA-E761543A15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953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904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393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03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180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66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B12092-8C43-4AEA-8BB0-2317A970A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ECA0B3-EA7B-4136-8EB3-31DA541FC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0C1CFD-7EA0-4906-A222-3A2E48F2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705284-BA41-4698-9D58-650731A34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8C348D-7AA7-4E7E-B76E-9A7578418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00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32928B-8C98-4D31-ABD3-55F2C5AAF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F1888B-2200-4647-A0E4-9F7749673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740A2F-2A8D-488B-813A-B08F2873D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797828-C3DF-42E9-AECD-AA6B16040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0CE977-BB49-4697-998E-E258A328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05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0BBC94-F67D-48B5-9C93-CA4B455894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4F5635-80B7-4111-BED4-F3E152C90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3A4D9-ED75-459B-88DA-7F75B18B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8AF245-448B-4E3A-A4B2-391BF5F3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7EEC37-1184-4F8B-A4B1-BDF6817F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11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06A3B0-0355-4BEA-B4BB-E888C7D1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B8D37D-3675-4954-AB1D-14C40D35F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FBBFBD-A693-4C9E-8D2D-CDD4B85F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5A9CDF-1F7F-4094-AB7F-F63E92BD3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C62555-AAA7-4412-B456-305E6F7D5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37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9C91BE-3F78-47CA-83CE-38FE7F716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770D4A-0891-4799-BEA3-A78EA7DA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9C6A9E-9F69-48DD-B995-A9A215E9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B5CE96-31EA-41A2-A803-22250E46A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453107-60D6-4A97-94FC-1F592121C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26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02124A-7A5B-430A-8533-F3951DEE0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CF8FC0-E9EF-4DBD-9614-E7B34934B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170AEC-D1D5-4632-9942-EED6FF35C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A9DD86-85C0-45D3-A23D-99CA9C66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174033-309F-47E1-BAA8-7154EFF90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9169DD-B61A-4C65-BC3B-00C3A42E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14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AD9CF-3192-4E8D-AE39-0EA5D9194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9511D5-B4F5-4CA2-9130-C992E824B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937C38-6415-480E-99C0-F3CA9627A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1B18CF5-E55E-4FD0-BDAA-97D63B867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B82353A-5A68-4D0B-B25C-D0E1D02BF9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36D8C12-D108-4130-9EA6-D850E627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EB72050-3035-4C45-8912-E561ECE99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083CFA-BA07-414C-A9B8-BCDD29A3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15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C3BA67-D536-4566-A3E6-A3BC56FB5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8349C5B-4DB0-40F4-8C42-CCB8A3FB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2B15DF-61A5-4562-AB16-6CE6ACA8F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DD2D5E-0152-46EA-BC40-424959B9D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57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D5CF75B-3C38-486D-B510-D7F4B7162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8A450D-BF21-491D-B5DB-08753DD77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BC7DC8-278D-4C77-B54C-A0F41EB5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98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9A5FA6-245B-4200-821C-751250D0F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B83E0E-1A7F-4BDC-AC85-E0C6D0A45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671FEA-3346-4FF6-A341-CC23779C8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80413F-B013-44A4-A075-47A7667E0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B003B3-0EDA-4BA3-BFFC-A051D1607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B39E4B-A3B8-4285-BFC4-9E0692830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62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64108D-632B-4375-879C-7B9B0227D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E4E462F-7C01-4039-A2B0-DB907148EC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F32A6B-28F8-4EC1-BDCB-E176E5314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4D92E5-C943-4622-8916-80C2A4D91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C59567-09EB-4EE6-A92D-0471DDF16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93613F-4CDB-4961-B8DC-5A9AE403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93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78B56B5-ACB4-4BB6-A30B-0D744E745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8C03C7-2829-4D12-BEB9-1EFFAF9CB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C05CB2-D532-47C4-A472-F646F803EE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7D86-C73C-45F7-A77E-AA539B3A070B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FA3C4B-6B70-4567-B837-6C2A4BD0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E5B0F4-7C0F-455A-AD9A-2B17741CE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13C1-3F1C-4FDE-8C11-704F42EBB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12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F284BC-AA34-4488-84A3-6074B4D7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/>
            <a:r>
              <a:rPr lang="fr-FR" b="1" dirty="0"/>
              <a:t>Découvrir</a:t>
            </a:r>
            <a:r>
              <a:rPr lang="fr-FR" dirty="0"/>
              <a:t> les nombres</a:t>
            </a:r>
          </a:p>
        </p:txBody>
      </p:sp>
    </p:spTree>
    <p:extLst>
      <p:ext uri="{BB962C8B-B14F-4D97-AF65-F5344CB8AC3E}">
        <p14:creationId xmlns:p14="http://schemas.microsoft.com/office/powerpoint/2010/main" val="125801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173256"/>
              </p:ext>
            </p:extLst>
          </p:nvPr>
        </p:nvGraphicFramePr>
        <p:xfrm>
          <a:off x="152400" y="98034"/>
          <a:ext cx="11887199" cy="6551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713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4506775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506604">
                <a:tc rowSpan="13"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Exprimer une quantité par un nombre (</a:t>
                      </a:r>
                      <a:r>
                        <a:rPr lang="fr-FR" sz="1400" b="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dimension cardinale du nombre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Comprendre qu’une quantité d’objets ne dépend ni de la nature de ces objets ni de leur organisation spatiale.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71418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Comprendre que si on ajoute un objet à une collection, le nombre qui désigne sa quantité est le suivant dans la suite orale des nombres.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71418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Comprendre que dans la suite orale des noms des nombres, chaque nombre s’obtient en ajoutant un au nombre précédent.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5058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Parcourir une collection en passant une et une seule fois par chacun de ses éléments </a:t>
                      </a:r>
                      <a:r>
                        <a:rPr lang="fr-FR" sz="1400" i="1" dirty="0">
                          <a:highlight>
                            <a:srgbClr val="FFFF00"/>
                          </a:highlight>
                        </a:rPr>
                        <a:t>(principe d’énumération)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112123"/>
                  </a:ext>
                </a:extLst>
              </a:tr>
              <a:tr h="420884">
                <a:tc vMerge="1"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Dénombrer une collection d’objets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Jusqu’à 3 voire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Jusqu’à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Jusqu’à 10 (voire au-delà)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628356"/>
                  </a:ext>
                </a:extLst>
              </a:tr>
              <a:tr h="35129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Constituer une collection d’un cardinal donné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Jusqu’à 3 voire 4 objets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Jusqu’à 6 objets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Jusqu’à 10 (voire au-delà)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37520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Comparer des quantités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473706"/>
                  </a:ext>
                </a:extLst>
              </a:tr>
              <a:tr h="518597">
                <a:tc v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Composer et décomposer des nombres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2, 3 voire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Nombres inférieurs ou égaux à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Nombres inférieurs ou égaux à 10 (voire au-delà)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51728"/>
                  </a:ext>
                </a:extLst>
              </a:tr>
              <a:tr h="518597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Manipuler et verbaliser des compositions / décompositions de nombres.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94068"/>
                  </a:ext>
                </a:extLst>
              </a:tr>
              <a:tr h="31180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/>
                        <a:t>Surcompter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142486"/>
                  </a:ext>
                </a:extLst>
              </a:tr>
              <a:tr h="505881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Associer une quantité, le nom d’un nombre et une écriture chiffrée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Nombres inférieurs ou égaux à 3 voire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Nombres inférieurs à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Nombres jusqu’à 10 (voire au-delà)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006551"/>
                  </a:ext>
                </a:extLst>
              </a:tr>
              <a:tr h="5185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Ecrire en chiffres des nombres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Nombres de 1 à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Nombres de 1 à 10</a:t>
                      </a:r>
                    </a:p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218858"/>
                  </a:ext>
                </a:extLst>
              </a:tr>
              <a:tr h="518597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Connaitre la comptine numérique…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De 1 à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De 1 à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Jusqu’à 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8667771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D7534E-08F0-4269-BB7E-A6900B0E8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2884" y="6622610"/>
            <a:ext cx="3686715" cy="274711"/>
          </a:xfrm>
        </p:spPr>
        <p:txBody>
          <a:bodyPr/>
          <a:lstStyle/>
          <a:p>
            <a:r>
              <a:rPr lang="fr-FR" dirty="0"/>
              <a:t>Juin 2025. Circonscription de Morteau.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6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112654"/>
              </p:ext>
            </p:extLst>
          </p:nvPr>
        </p:nvGraphicFramePr>
        <p:xfrm>
          <a:off x="152400" y="204052"/>
          <a:ext cx="11887199" cy="2482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504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4254984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339288">
                <a:tc rowSpan="6"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Exprimer un rang ou une position par un nombre (</a:t>
                      </a:r>
                      <a:r>
                        <a:rPr lang="fr-FR" sz="1400" b="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dimension ordinale du nombre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Comprendre la notion de rang.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3392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Comprendre la notion de rang d’un objet.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574409"/>
                  </a:ext>
                </a:extLst>
              </a:tr>
              <a:tr h="38434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Déterminer l’effet d’un déplacement sur une position.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3843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Comprendre le lien entre un ajout et un avancement et celui entre un retrait et un recul.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85422"/>
                  </a:ext>
                </a:extLst>
              </a:tr>
              <a:tr h="42407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u="sng" dirty="0"/>
                        <a:t>Se familiariser </a:t>
                      </a:r>
                      <a:r>
                        <a:rPr lang="fr-FR" sz="1400" b="0" u="none" dirty="0"/>
                        <a:t>avec la bande numérique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42407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u="sng" dirty="0"/>
                        <a:t>Construire</a:t>
                      </a:r>
                      <a:r>
                        <a:rPr lang="fr-FR" sz="1400" b="0" u="none" dirty="0"/>
                        <a:t> la bande numérique jusqu’à 10.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732196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D7534E-08F0-4269-BB7E-A6900B0E8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2884" y="6516592"/>
            <a:ext cx="3686715" cy="274711"/>
          </a:xfrm>
        </p:spPr>
        <p:txBody>
          <a:bodyPr/>
          <a:lstStyle/>
          <a:p>
            <a:r>
              <a:rPr lang="fr-FR" dirty="0"/>
              <a:t>Juin 2025. Circonscription de Morteau.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4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F284BC-AA34-4488-84A3-6074B4D7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/>
            <a:r>
              <a:rPr lang="fr-FR" b="1" dirty="0"/>
              <a:t>Utiliser</a:t>
            </a:r>
            <a:r>
              <a:rPr lang="fr-FR" dirty="0"/>
              <a:t> les nombres pour résoudre des problèmes</a:t>
            </a:r>
          </a:p>
        </p:txBody>
      </p:sp>
    </p:spTree>
    <p:extLst>
      <p:ext uri="{BB962C8B-B14F-4D97-AF65-F5344CB8AC3E}">
        <p14:creationId xmlns:p14="http://schemas.microsoft.com/office/powerpoint/2010/main" val="13161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526237"/>
              </p:ext>
            </p:extLst>
          </p:nvPr>
        </p:nvGraphicFramePr>
        <p:xfrm>
          <a:off x="202809" y="295422"/>
          <a:ext cx="11786381" cy="5969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4470230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506604">
                <a:tc rowSpan="10"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Résoudre des problèmes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Recherche du tout ou d’une partie dans un problème de parties-tout (</a:t>
                      </a:r>
                      <a:r>
                        <a:rPr lang="fr-FR" sz="1400" b="0" i="1" dirty="0">
                          <a:solidFill>
                            <a:schemeClr val="tx1"/>
                          </a:solidFill>
                        </a:rPr>
                        <a:t>dimension cardinale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Déterminer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 le tout ou une partie dans un problème de parties-tout (</a:t>
                      </a:r>
                      <a:r>
                        <a:rPr lang="fr-FR" sz="1400" b="0" i="1" dirty="0">
                          <a:solidFill>
                            <a:schemeClr val="tx1"/>
                          </a:solidFill>
                        </a:rPr>
                        <a:t>dimension cardinale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D’abord 2 parties puis éventuellement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623280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Déterminer la quantité d’objets ayant été ajoutée ou retirée à une collection à partir de ses quantités initiale et finale. (</a:t>
                      </a:r>
                      <a:r>
                        <a:rPr lang="fr-FR" sz="1400" b="0" i="1" dirty="0">
                          <a:solidFill>
                            <a:schemeClr val="tx1"/>
                          </a:solidFill>
                        </a:rPr>
                        <a:t>dimension cardinale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730384"/>
                  </a:ext>
                </a:extLst>
              </a:tr>
              <a:tr h="71418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Trouver une position finale à partir d’une position initiale et d’un déplacement sur une piste du type du jeu de l’oie ou sur la bande numérique. (</a:t>
                      </a:r>
                      <a:r>
                        <a:rPr lang="fr-FR" sz="1400" i="1" dirty="0"/>
                        <a:t>dimension ordinale</a:t>
                      </a:r>
                      <a:r>
                        <a:rPr lang="fr-FR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7141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/>
                        <a:t>Déterminer</a:t>
                      </a:r>
                      <a:r>
                        <a:rPr lang="fr-FR" sz="1400" dirty="0"/>
                        <a:t> la position finale (respectivement initiale) à partir de la position initiale (respectivement finale) et d’un déplacement sur une piste du type jeu de l’oie ou sur la bande numérique. (</a:t>
                      </a:r>
                      <a:r>
                        <a:rPr lang="fr-FR" sz="1400" i="1" dirty="0"/>
                        <a:t>dimension ordinale</a:t>
                      </a:r>
                      <a:r>
                        <a:rPr lang="fr-FR" sz="1400" dirty="0"/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801436"/>
                  </a:ext>
                </a:extLst>
              </a:tr>
              <a:tr h="5092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/>
                        <a:t>Déterminer</a:t>
                      </a:r>
                      <a:r>
                        <a:rPr lang="fr-FR" sz="1400" dirty="0"/>
                        <a:t> le cardinal d’une collection à partir de celui d’une autre collection et de l’écart entre les deux.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491235"/>
                  </a:ext>
                </a:extLst>
              </a:tr>
              <a:tr h="452951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Rechercher le tout dans un problème de groupements.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45295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Déterminer</a:t>
                      </a:r>
                      <a:r>
                        <a:rPr lang="fr-FR" sz="1400" dirty="0"/>
                        <a:t> le tout dans un problème de groupements d’objets.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80070"/>
                  </a:ext>
                </a:extLst>
              </a:tr>
              <a:tr h="5058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Rechercher la valeur d’une part dans un problème de partage équitable.</a:t>
                      </a:r>
                      <a:endParaRPr lang="fr-FR" sz="1400" i="1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112123"/>
                  </a:ext>
                </a:extLst>
              </a:tr>
              <a:tr h="505881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Déterminer</a:t>
                      </a:r>
                      <a:r>
                        <a:rPr lang="fr-FR" sz="1400" dirty="0"/>
                        <a:t> la valeur d’une part dans un problème de partage équitable (avec éventuellement un reste)</a:t>
                      </a:r>
                      <a:endParaRPr lang="fr-FR" sz="1400" i="1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398349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D7534E-08F0-4269-BB7E-A6900B0E8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2475" y="6555544"/>
            <a:ext cx="3686715" cy="274711"/>
          </a:xfrm>
        </p:spPr>
        <p:txBody>
          <a:bodyPr/>
          <a:lstStyle/>
          <a:p>
            <a:r>
              <a:rPr lang="fr-FR" dirty="0"/>
              <a:t>Juin 2025. Circonscription de Morteau.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697007"/>
              </p:ext>
            </p:extLst>
          </p:nvPr>
        </p:nvGraphicFramePr>
        <p:xfrm>
          <a:off x="202809" y="1596292"/>
          <a:ext cx="11786381" cy="454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4529797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221670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506604">
                <a:tc rowSpan="8"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Explorer les solides et les formes planes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Reconnaitre, trier et classer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des objets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selon leur forme.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Percevoir l’invariance de la forme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d’un objet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par rapport aux déplacements qu’il peut subir.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286181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Reconnaitre et classer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des solides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(cube, boule, pyramide à base carrée, cylindre)et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des formes géométriques planes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(triangles, carré, disque)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98426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Décrire quelques solides simples : cube, pavé, boule, pyramide à base carrée ou triangulaire, cylindre, cône.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832492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Reconnaitre,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trier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 et classer des formes géométriques planes, indépendamment d’autres critères comme la couleur, la taille, l’orientation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39393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Décrire et nommer quelques figures géométriques simples : carré, rectangle, triangle, disque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16654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Reproduire des assemblages de solides ou de formes planes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Au maximum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Au maximum 5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Au maximum 5 solides, 8 formes planes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730384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S’approprier la règle comme outil de tracé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020060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D7534E-08F0-4269-BB7E-A6900B0E8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2475" y="6555544"/>
            <a:ext cx="3686715" cy="274711"/>
          </a:xfrm>
        </p:spPr>
        <p:txBody>
          <a:bodyPr/>
          <a:lstStyle/>
          <a:p>
            <a:r>
              <a:rPr lang="fr-FR" dirty="0"/>
              <a:t>Juin 2025. Circonscription de Morteau. </a:t>
            </a:r>
            <a:endParaRPr lang="en-US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3FB2134-B3A7-482B-8484-DF688B622816}"/>
              </a:ext>
            </a:extLst>
          </p:cNvPr>
          <p:cNvSpPr txBox="1">
            <a:spLocks/>
          </p:cNvSpPr>
          <p:nvPr/>
        </p:nvSpPr>
        <p:spPr>
          <a:xfrm>
            <a:off x="838199" y="205899"/>
            <a:ext cx="10515600" cy="8773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/>
              <a:t>Explorer les solides et les formes planes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9390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234521"/>
              </p:ext>
            </p:extLst>
          </p:nvPr>
        </p:nvGraphicFramePr>
        <p:xfrm>
          <a:off x="202809" y="1404090"/>
          <a:ext cx="11786381" cy="478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914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4431323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221670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281237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506604">
                <a:tc rowSpan="9"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Les motifs organisés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Mémoriser un motif répétitif très simple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Mémoriser un motif répétitif simple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054307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Reconnaitre un motif répétitif à ses régularités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121710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Décrire oralement des motifs répétitifs simples de différentes natures, sans nécessairement recourir au vocabulaire spécialisé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004345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Repérer et décrire oralement la structure d’un motif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évolutif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 (ex : ABAABBAAABBB)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712645"/>
                  </a:ext>
                </a:extLst>
              </a:tr>
              <a:tr h="3960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Reproduire un motif répétitif à l’identique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286181"/>
                  </a:ext>
                </a:extLst>
              </a:tr>
              <a:tr h="5066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Prolonger l’amorce d’un motif répétitif et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verbaliser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 la règle de prolongement utilisée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98426"/>
                  </a:ext>
                </a:extLst>
              </a:tr>
              <a:tr h="3470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Identifier la structure d’un motif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répétitif ou évolutif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indépendamment des éléments physiques qui le composent.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445642"/>
                  </a:ext>
                </a:extLst>
              </a:tr>
              <a:tr h="3611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Créer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des motifs de différentes natures.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205124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D7534E-08F0-4269-BB7E-A6900B0E8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2475" y="6555544"/>
            <a:ext cx="3686715" cy="274711"/>
          </a:xfrm>
        </p:spPr>
        <p:txBody>
          <a:bodyPr/>
          <a:lstStyle/>
          <a:p>
            <a:r>
              <a:rPr lang="fr-FR" dirty="0"/>
              <a:t>Juin 2025. Circonscription de Morteau. </a:t>
            </a:r>
            <a:endParaRPr lang="en-US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3FB2134-B3A7-482B-8484-DF688B622816}"/>
              </a:ext>
            </a:extLst>
          </p:cNvPr>
          <p:cNvSpPr txBox="1">
            <a:spLocks/>
          </p:cNvSpPr>
          <p:nvPr/>
        </p:nvSpPr>
        <p:spPr>
          <a:xfrm>
            <a:off x="838199" y="205899"/>
            <a:ext cx="10515600" cy="8773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/>
              <a:t>Se familiariser avec les motifs organisés</a:t>
            </a:r>
          </a:p>
        </p:txBody>
      </p:sp>
    </p:spTree>
    <p:extLst>
      <p:ext uri="{BB962C8B-B14F-4D97-AF65-F5344CB8AC3E}">
        <p14:creationId xmlns:p14="http://schemas.microsoft.com/office/powerpoint/2010/main" val="24914286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809</Words>
  <Application>Microsoft Office PowerPoint</Application>
  <PresentationFormat>Grand écran</PresentationFormat>
  <Paragraphs>86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Découvrir les nombres</vt:lpstr>
      <vt:lpstr>Présentation PowerPoint</vt:lpstr>
      <vt:lpstr>Présentation PowerPoint</vt:lpstr>
      <vt:lpstr>Utiliser les nombres pour résoudre des problèmes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balanche</dc:creator>
  <cp:lastModifiedBy>SAS Lexiclic</cp:lastModifiedBy>
  <cp:revision>12</cp:revision>
  <dcterms:created xsi:type="dcterms:W3CDTF">2025-07-08T12:08:57Z</dcterms:created>
  <dcterms:modified xsi:type="dcterms:W3CDTF">2025-07-15T06:29:24Z</dcterms:modified>
</cp:coreProperties>
</file>